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7" r:id="rId2"/>
    <p:sldId id="328" r:id="rId3"/>
    <p:sldId id="340" r:id="rId4"/>
    <p:sldId id="332" r:id="rId5"/>
    <p:sldId id="342" r:id="rId6"/>
    <p:sldId id="359" r:id="rId7"/>
    <p:sldId id="343" r:id="rId8"/>
    <p:sldId id="344" r:id="rId9"/>
    <p:sldId id="345" r:id="rId10"/>
    <p:sldId id="346" r:id="rId11"/>
    <p:sldId id="351" r:id="rId12"/>
    <p:sldId id="333" r:id="rId13"/>
    <p:sldId id="347" r:id="rId14"/>
    <p:sldId id="348" r:id="rId15"/>
    <p:sldId id="349" r:id="rId16"/>
    <p:sldId id="350" r:id="rId17"/>
    <p:sldId id="331" r:id="rId18"/>
    <p:sldId id="355" r:id="rId19"/>
    <p:sldId id="353" r:id="rId20"/>
    <p:sldId id="354" r:id="rId21"/>
    <p:sldId id="352" r:id="rId22"/>
    <p:sldId id="363" r:id="rId23"/>
    <p:sldId id="362" r:id="rId24"/>
    <p:sldId id="357" r:id="rId25"/>
    <p:sldId id="33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1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-GP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64CC791-7D88-F80F-AB9A-AA1ECA1EFF91}"/>
              </a:ext>
            </a:extLst>
          </p:cNvPr>
          <p:cNvSpPr/>
          <p:nvPr userDrawn="1"/>
        </p:nvSpPr>
        <p:spPr>
          <a:xfrm>
            <a:off x="0" y="5123328"/>
            <a:ext cx="12192000" cy="1734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1DB3D95-8F4F-85C5-7FC7-75B80A0C1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08661"/>
            <a:ext cx="12192000" cy="5149339"/>
          </a:xfrm>
          <a:solidFill>
            <a:schemeClr val="accent4">
              <a:alpha val="50000"/>
            </a:schemeClr>
          </a:solidFill>
        </p:spPr>
        <p:txBody>
          <a:bodyPr tIns="792000"/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Fond bleu + 50% de </a:t>
            </a:r>
            <a:r>
              <a:rPr lang="de-DE" dirty="0" err="1"/>
              <a:t>transparence</a:t>
            </a:r>
            <a:br>
              <a:rPr lang="de-DE" dirty="0"/>
            </a:br>
            <a:r>
              <a:rPr lang="de-DE" dirty="0" err="1"/>
              <a:t>ou</a:t>
            </a:r>
            <a:r>
              <a:rPr lang="de-DE" dirty="0"/>
              <a:t> </a:t>
            </a:r>
            <a:r>
              <a:rPr lang="de-DE" dirty="0" err="1"/>
              <a:t>insertion</a:t>
            </a:r>
            <a:r>
              <a:rPr lang="de-DE" dirty="0"/>
              <a:t> </a:t>
            </a:r>
            <a:r>
              <a:rPr lang="de-DE" dirty="0" err="1"/>
              <a:t>d‘une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C132971A-4CEF-EC4B-AD1D-AAF96C4A90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386264"/>
            <a:ext cx="12192000" cy="1743075"/>
          </a:xfrm>
          <a:solidFill>
            <a:schemeClr val="tx1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751ADA-2FFA-47E3-7EAF-3E126113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6356354"/>
            <a:ext cx="2743200" cy="365125"/>
          </a:xfrm>
        </p:spPr>
        <p:txBody>
          <a:bodyPr/>
          <a:lstStyle/>
          <a:p>
            <a:fld id="{5B11EA7E-602E-E447-9BE2-32DE91C17DC3}" type="datetime1">
              <a:rPr lang="fr-LU" smtClean="0"/>
              <a:t>24/09/2024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C8C3D3-139C-B935-D5C0-C53A2049D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Titre de la  présentation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F73888-C6D7-8E7A-55F5-90B71FDE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B4F3-360B-4C41-96F6-D7E0AEF35C03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34F3DA-64A4-AA19-8F41-DB4D440AE561}"/>
              </a:ext>
            </a:extLst>
          </p:cNvPr>
          <p:cNvSpPr/>
          <p:nvPr/>
        </p:nvSpPr>
        <p:spPr>
          <a:xfrm>
            <a:off x="0" y="1"/>
            <a:ext cx="12192000" cy="1721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pic>
        <p:nvPicPr>
          <p:cNvPr id="16" name="Image 15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23EE4E52-0C86-244D-DD91-CE43BD478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757" y="575192"/>
            <a:ext cx="2546328" cy="5008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EC0D1-385E-6FA2-4005-CBF55872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621" y="512233"/>
            <a:ext cx="2316352" cy="5864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A1A877-53D2-B3A4-2BDE-A3F17B9F9D99}"/>
              </a:ext>
            </a:extLst>
          </p:cNvPr>
          <p:cNvSpPr/>
          <p:nvPr userDrawn="1"/>
        </p:nvSpPr>
        <p:spPr>
          <a:xfrm>
            <a:off x="0" y="155416"/>
            <a:ext cx="12192000" cy="1721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858CAA14-2E27-47AB-E9F9-C7283F80E6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066" y="4511234"/>
            <a:ext cx="5463935" cy="782941"/>
          </a:xfrm>
        </p:spPr>
        <p:txBody>
          <a:bodyPr anchor="b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de-DE" dirty="0"/>
          </a:p>
        </p:txBody>
      </p:sp>
      <p:sp>
        <p:nvSpPr>
          <p:cNvPr id="10" name="Espace réservé du texte 27">
            <a:extLst>
              <a:ext uri="{FF2B5EF4-FFF2-40B4-BE49-F238E27FC236}">
                <a16:creationId xmlns:a16="http://schemas.microsoft.com/office/drawing/2014/main" id="{BC2A4492-1263-759A-82BB-C3C335B15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18" y="5298198"/>
            <a:ext cx="5471583" cy="957285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5D64DD5-50D2-E07E-9676-08B190A031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4068" y="330560"/>
            <a:ext cx="2194075" cy="1287340"/>
          </a:xfrm>
          <a:prstGeom prst="rect">
            <a:avLst/>
          </a:prstGeom>
        </p:spPr>
      </p:pic>
      <p:pic>
        <p:nvPicPr>
          <p:cNvPr id="7" name="Image 6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80106800-6B72-F81B-DEF6-DF23AB078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3840" y="512763"/>
            <a:ext cx="2124633" cy="55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97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2160">
          <p15:clr>
            <a:srgbClr val="FBAE40"/>
          </p15:clr>
        </p15:guide>
        <p15:guide id="7" pos="3840">
          <p15:clr>
            <a:srgbClr val="FBAE40"/>
          </p15:clr>
        </p15:guide>
        <p15:guide id="8" orient="horz" pos="3861">
          <p15:clr>
            <a:srgbClr val="FBAE40"/>
          </p15:clr>
        </p15:guide>
        <p15:guide id="9" pos="393">
          <p15:clr>
            <a:srgbClr val="FBAE40"/>
          </p15:clr>
        </p15:guide>
        <p15:guide id="10" pos="7167">
          <p15:clr>
            <a:srgbClr val="FBAE40"/>
          </p15:clr>
        </p15:guide>
        <p15:guide id="11" orient="horz" pos="640">
          <p15:clr>
            <a:srgbClr val="FBAE40"/>
          </p15:clr>
        </p15:guide>
        <p15:guide id="12" orient="horz" pos="346">
          <p15:clr>
            <a:srgbClr val="FBAE40"/>
          </p15:clr>
        </p15:guide>
        <p15:guide id="13" pos="152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ZL-GP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355DF7-6B47-713C-1B3A-BC917A7A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905000"/>
            <a:ext cx="3932237" cy="1763487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de-DE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F647061-7577-61C1-B5B8-5DA3DDA0A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5952596" cy="488949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/>
              <a:t>Cliquez sur l'icône pour ajouter une image</a:t>
            </a:r>
            <a:endParaRPr lang="de-D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CE4164-BE0B-D4FB-4E06-B9055514D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418" y="3918858"/>
            <a:ext cx="3932237" cy="1958068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F92DEC-41A0-C69B-D972-CCE419D04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6356354"/>
            <a:ext cx="2743200" cy="365125"/>
          </a:xfrm>
        </p:spPr>
        <p:txBody>
          <a:bodyPr/>
          <a:lstStyle/>
          <a:p>
            <a:fld id="{A1555AB4-7110-C449-9421-1BBD04CF3D64}" type="datetime1">
              <a:rPr lang="fr-LU" smtClean="0"/>
              <a:t>24/09/2024</a:t>
            </a:fld>
            <a:endParaRPr lang="de-D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4FD3C3-938A-7AAD-F2FD-1ADE3338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Titre de la  présentation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3F6D15-E731-F119-E510-C052CA09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B4F3-360B-4C41-96F6-D7E0AEF35C03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04182A-2154-2D35-C516-C4971C3ACB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397112">
            <a:off x="2781948" y="876260"/>
            <a:ext cx="1805178" cy="15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92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pos="393">
          <p15:clr>
            <a:srgbClr val="FBAE40"/>
          </p15:clr>
        </p15:guide>
        <p15:guide id="7" orient="horz" pos="3702">
          <p15:clr>
            <a:srgbClr val="FBAE40"/>
          </p15:clr>
        </p15:guide>
        <p15:guide id="8" pos="701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-GP_Fin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FA3C78A-0ABE-8816-5289-44C71FBCD376}"/>
              </a:ext>
            </a:extLst>
          </p:cNvPr>
          <p:cNvSpPr/>
          <p:nvPr userDrawn="1"/>
        </p:nvSpPr>
        <p:spPr>
          <a:xfrm>
            <a:off x="0" y="164706"/>
            <a:ext cx="12192000" cy="1721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0B607-7072-38EE-A3B7-81AB24E549E3}"/>
              </a:ext>
            </a:extLst>
          </p:cNvPr>
          <p:cNvSpPr/>
          <p:nvPr userDrawn="1"/>
        </p:nvSpPr>
        <p:spPr>
          <a:xfrm>
            <a:off x="0" y="1713055"/>
            <a:ext cx="12192000" cy="442349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751ADA-2FFA-47E3-7EAF-3E126113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6356354"/>
            <a:ext cx="2743200" cy="365125"/>
          </a:xfrm>
        </p:spPr>
        <p:txBody>
          <a:bodyPr/>
          <a:lstStyle/>
          <a:p>
            <a:fld id="{150E1ACD-56FD-C14D-8E94-DE9D8A043B45}" type="datetime1">
              <a:rPr lang="fr-LU" smtClean="0"/>
              <a:t>24/09/2024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C8C3D3-139C-B935-D5C0-C53A2049D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Titre de la  présentation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F73888-C6D7-8E7A-55F5-90B71FDE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B4F3-360B-4C41-96F6-D7E0AEF35C03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29" name="Espace réservé du texte 24">
            <a:extLst>
              <a:ext uri="{FF2B5EF4-FFF2-40B4-BE49-F238E27FC236}">
                <a16:creationId xmlns:a16="http://schemas.microsoft.com/office/drawing/2014/main" id="{7FDF4B25-A401-057A-75D5-FF1421F6FC13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2066" y="3429000"/>
            <a:ext cx="5463935" cy="774700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fr-FR" dirty="0"/>
              <a:t>Merci pour votre attention.</a:t>
            </a:r>
            <a:endParaRPr lang="de-DE" dirty="0"/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id="{12031381-9B78-9CBD-D476-A12456C9233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4417" y="4548716"/>
            <a:ext cx="5471583" cy="844550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Nom et prénom de l’interlocuteur</a:t>
            </a:r>
          </a:p>
        </p:txBody>
      </p:sp>
      <p:pic>
        <p:nvPicPr>
          <p:cNvPr id="3" name="Image 2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B5CE53B2-48C3-4743-87AF-9C65D6A61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3840" y="512763"/>
            <a:ext cx="2124633" cy="5572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CDFE3D-A013-20E3-7C87-91309A13F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4068" y="330560"/>
            <a:ext cx="2194075" cy="12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68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pos="393">
          <p15:clr>
            <a:srgbClr val="FBAE40"/>
          </p15:clr>
        </p15:guide>
        <p15:guide id="5" pos="71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-GP_C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8950B9-A99F-14CE-1A91-E10882316B1E}"/>
              </a:ext>
            </a:extLst>
          </p:cNvPr>
          <p:cNvSpPr/>
          <p:nvPr userDrawn="1"/>
        </p:nvSpPr>
        <p:spPr>
          <a:xfrm>
            <a:off x="0" y="1705846"/>
            <a:ext cx="12192000" cy="44346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751ADA-2FFA-47E3-7EAF-3E126113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6356354"/>
            <a:ext cx="2743200" cy="365125"/>
          </a:xfrm>
        </p:spPr>
        <p:txBody>
          <a:bodyPr/>
          <a:lstStyle/>
          <a:p>
            <a:fld id="{8DBAB345-DF1A-F048-BB3D-564E679754FC}" type="datetime1">
              <a:rPr lang="fr-LU" smtClean="0"/>
              <a:t>24/09/2024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C8C3D3-139C-B935-D5C0-C53A2049D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Titre de la  présentation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F73888-C6D7-8E7A-55F5-90B71FDE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B4F3-360B-4C41-96F6-D7E0AEF35C03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34F3DA-64A4-AA19-8F41-DB4D440AE561}"/>
              </a:ext>
            </a:extLst>
          </p:cNvPr>
          <p:cNvSpPr/>
          <p:nvPr/>
        </p:nvSpPr>
        <p:spPr>
          <a:xfrm>
            <a:off x="0" y="1"/>
            <a:ext cx="12192000" cy="1721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pic>
        <p:nvPicPr>
          <p:cNvPr id="16" name="Image 15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23EE4E52-0C86-244D-DD91-CE43BD478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757" y="575192"/>
            <a:ext cx="2546328" cy="5008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EC0D1-385E-6FA2-4005-CBF55872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621" y="512233"/>
            <a:ext cx="2316352" cy="5864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A1A877-53D2-B3A4-2BDE-A3F17B9F9D99}"/>
              </a:ext>
            </a:extLst>
          </p:cNvPr>
          <p:cNvSpPr/>
          <p:nvPr userDrawn="1"/>
        </p:nvSpPr>
        <p:spPr>
          <a:xfrm>
            <a:off x="0" y="1"/>
            <a:ext cx="12192000" cy="1721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858CAA14-2E27-47AB-E9F9-C7283F80E6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066" y="3429001"/>
            <a:ext cx="5463935" cy="782941"/>
          </a:xfrm>
        </p:spPr>
        <p:txBody>
          <a:bodyPr anchor="b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de-DE" dirty="0"/>
          </a:p>
        </p:txBody>
      </p:sp>
      <p:sp>
        <p:nvSpPr>
          <p:cNvPr id="10" name="Espace réservé du texte 27">
            <a:extLst>
              <a:ext uri="{FF2B5EF4-FFF2-40B4-BE49-F238E27FC236}">
                <a16:creationId xmlns:a16="http://schemas.microsoft.com/office/drawing/2014/main" id="{BC2A4492-1263-759A-82BB-C3C335B15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18" y="4215965"/>
            <a:ext cx="5471583" cy="957285"/>
          </a:xfrm>
        </p:spPr>
        <p:txBody>
          <a:bodyPr/>
          <a:lstStyle>
            <a:lvl1pPr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7" name="Image 6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8A470BA4-7BD8-F64A-C12D-3B1FCBDCE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3840" y="512763"/>
            <a:ext cx="2124633" cy="5572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A2D947A-A7B9-639A-5991-C0E85BC05B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4068" y="330560"/>
            <a:ext cx="2194075" cy="12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87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2160">
          <p15:clr>
            <a:srgbClr val="FBAE40"/>
          </p15:clr>
        </p15:guide>
        <p15:guide id="7" pos="3840">
          <p15:clr>
            <a:srgbClr val="FBAE40"/>
          </p15:clr>
        </p15:guide>
        <p15:guide id="8" orient="horz" pos="3861">
          <p15:clr>
            <a:srgbClr val="FBAE40"/>
          </p15:clr>
        </p15:guide>
        <p15:guide id="9" pos="393">
          <p15:clr>
            <a:srgbClr val="FBAE40"/>
          </p15:clr>
        </p15:guide>
        <p15:guide id="10" pos="716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-GP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0175EB-9CFB-DA43-F8B4-54007FD51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7" y="1825626"/>
            <a:ext cx="10515600" cy="40513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de-D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67D979-89CA-DC6B-C667-5132C4C64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6356354"/>
            <a:ext cx="2743200" cy="365125"/>
          </a:xfrm>
        </p:spPr>
        <p:txBody>
          <a:bodyPr/>
          <a:lstStyle/>
          <a:p>
            <a:fld id="{A483D402-3E43-334B-A5C5-F5BC0599D70B}" type="datetime1">
              <a:rPr lang="fr-LU" smtClean="0"/>
              <a:t>24/09/2024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B7DADF-CC58-097A-36A9-50AD19DF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Titre de la  présentation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CC3086-0BBC-92D1-9E49-5A53AF4D9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A0CAB4F3-360B-4C41-96F6-D7E0AEF35C0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D95CCC2-B072-ECC7-680E-97BA8268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120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2160">
          <p15:clr>
            <a:srgbClr val="FBAE40"/>
          </p15:clr>
        </p15:guide>
        <p15:guide id="7" pos="3840">
          <p15:clr>
            <a:srgbClr val="FBAE40"/>
          </p15:clr>
        </p15:guide>
        <p15:guide id="8" orient="horz" pos="504">
          <p15:clr>
            <a:srgbClr val="FBAE40"/>
          </p15:clr>
        </p15:guide>
        <p15:guide id="9" pos="393">
          <p15:clr>
            <a:srgbClr val="FBAE40"/>
          </p15:clr>
        </p15:guide>
        <p15:guide id="10" pos="7317">
          <p15:clr>
            <a:srgbClr val="FBAE40"/>
          </p15:clr>
        </p15:guide>
        <p15:guide id="11" orient="horz" pos="370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-GP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D4F148-FEDB-ED9B-C0C6-92DAE1E9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C733-A423-1D49-A286-08F3D1FC1BB9}" type="datetime1">
              <a:rPr lang="fr-LU" smtClean="0"/>
              <a:t>24/09/2024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27B45C-80E1-4BE1-8C90-85ACAE1F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Titre de la  présentation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83E603-02B2-67E7-7CED-3CA7BF18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B4F3-360B-4C41-96F6-D7E0AEF35C03}" type="slidenum">
              <a:rPr lang="de-DE" smtClean="0"/>
              <a:t>‹#›</a:t>
            </a:fld>
            <a:endParaRPr lang="de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D31B6-C308-FD99-E35E-EB20A60A5E0B}"/>
              </a:ext>
            </a:extLst>
          </p:cNvPr>
          <p:cNvSpPr/>
          <p:nvPr userDrawn="1"/>
        </p:nvSpPr>
        <p:spPr>
          <a:xfrm>
            <a:off x="0" y="1713055"/>
            <a:ext cx="12192000" cy="442349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8E11F632-F2DA-7D3B-1A83-22A425480C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721" y="3429001"/>
            <a:ext cx="4587113" cy="782941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fr-FR" dirty="0"/>
              <a:t>Cliquez pour modifier les styles du texte du masque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5483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459">
          <p15:clr>
            <a:srgbClr val="FBAE40"/>
          </p15:clr>
        </p15:guide>
        <p15:guide id="8" orient="horz" pos="38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-GP_Elements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42B679-404C-C653-5221-388CA8F0F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de-D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B26F22-A4A6-CB15-20A3-6D50AB198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417" y="1825627"/>
            <a:ext cx="10526368" cy="405129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de-DE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9EF7B8-DE6D-9150-C308-C7DC91EE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6356354"/>
            <a:ext cx="2743200" cy="365125"/>
          </a:xfrm>
        </p:spPr>
        <p:txBody>
          <a:bodyPr/>
          <a:lstStyle/>
          <a:p>
            <a:fld id="{975E1D6F-692A-DE4C-AD1E-838112C56D3E}" type="datetime1">
              <a:rPr lang="fr-LU" smtClean="0"/>
              <a:t>24/09/2024</a:t>
            </a:fld>
            <a:endParaRPr lang="de-D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9B43D1-0EBC-BF86-D68B-C349DFFFF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Titre de la  présentation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C820E8-F43C-F4A3-26DA-9D6C837A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B4F3-360B-4C41-96F6-D7E0AEF35C0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294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pos="393">
          <p15:clr>
            <a:srgbClr val="FBAE40"/>
          </p15:clr>
        </p15:guide>
        <p15:guide id="7" orient="horz" pos="370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-GP_Elements graphiques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CBB459-2F28-0494-4A0B-FC60E134E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007" y="1963209"/>
            <a:ext cx="5157787" cy="3913717"/>
          </a:xfrm>
        </p:spPr>
        <p:txBody>
          <a:bodyPr/>
          <a:lstStyle>
            <a:lvl2pPr>
              <a:lnSpc>
                <a:spcPct val="100000"/>
              </a:lnSpc>
              <a:spcAft>
                <a:spcPts val="600"/>
              </a:spcAft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de-DE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6C0CCB-ED1A-F75B-C14E-BAE29E5075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1963209"/>
            <a:ext cx="5183188" cy="3913717"/>
          </a:xfrm>
        </p:spPr>
        <p:txBody>
          <a:bodyPr/>
          <a:lstStyle>
            <a:lvl2pPr>
              <a:lnSpc>
                <a:spcPct val="100000"/>
              </a:lnSpc>
              <a:spcAft>
                <a:spcPts val="600"/>
              </a:spcAft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de-DE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212FD7A-E602-2AA3-FD82-2D2926759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6356354"/>
            <a:ext cx="2743200" cy="365125"/>
          </a:xfrm>
        </p:spPr>
        <p:txBody>
          <a:bodyPr/>
          <a:lstStyle/>
          <a:p>
            <a:fld id="{360A8324-96B4-5747-B623-344161BF01BF}" type="datetime1">
              <a:rPr lang="fr-LU" smtClean="0"/>
              <a:t>24/09/2024</a:t>
            </a:fld>
            <a:endParaRPr lang="de-D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159AFBD-F9AF-54BD-7F9E-3D86ACBE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Titre de la  présentation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3B7A5CA-EAB1-4552-E6E5-9DC741DA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B4F3-360B-4C41-96F6-D7E0AEF35C03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22E9760-055F-B179-B9B7-398A4CFD8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659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pos="393">
          <p15:clr>
            <a:srgbClr val="FBAE40"/>
          </p15:clr>
        </p15:guide>
        <p15:guide id="7" orient="horz" pos="370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-GP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B0B3AEC-22A9-F708-8B8F-5AEE23CF1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6356354"/>
            <a:ext cx="2743200" cy="365125"/>
          </a:xfrm>
        </p:spPr>
        <p:txBody>
          <a:bodyPr/>
          <a:lstStyle/>
          <a:p>
            <a:fld id="{37C46651-A03A-A546-9A42-BBB408E50BB2}" type="datetime1">
              <a:rPr lang="fr-LU" smtClean="0"/>
              <a:t>24/09/2024</a:t>
            </a:fld>
            <a:endParaRPr lang="de-D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D10B68-30CF-7932-20E6-B4B676A9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Titre de la  présentation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74CEC2-0A4A-49D8-1F31-5F248BE8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B4F3-360B-4C41-96F6-D7E0AEF35C03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BF16B2-B7C3-2887-94E6-8652C1198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9203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pos="393">
          <p15:clr>
            <a:srgbClr val="FBAE40"/>
          </p15:clr>
        </p15:guide>
        <p15:guide id="7" orient="horz" pos="370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-GP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04BBC0C-A488-181F-340A-37BAFDE4CA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397112">
            <a:off x="10074123" y="4203202"/>
            <a:ext cx="1805178" cy="1582801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31BE5C5-A476-CFE4-C81E-0E3DB1F08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6356354"/>
            <a:ext cx="2743200" cy="365125"/>
          </a:xfrm>
        </p:spPr>
        <p:txBody>
          <a:bodyPr/>
          <a:lstStyle/>
          <a:p>
            <a:fld id="{3D2A7309-D3F3-5C43-B104-B6B94D099403}" type="datetime1">
              <a:rPr lang="fr-LU" smtClean="0"/>
              <a:t>24/09/2024</a:t>
            </a:fld>
            <a:endParaRPr lang="de-D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09DBB30-63D7-BF2B-2C21-E8FBA563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Titre de la  présentation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8849A-E624-12B6-2D00-5F17B111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B4F3-360B-4C41-96F6-D7E0AEF35C03}" type="slidenum">
              <a:rPr lang="de-DE" smtClean="0"/>
              <a:t>‹#›</a:t>
            </a:fld>
            <a:endParaRPr lang="de-DE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540A26C2-8F20-A336-7A89-45DB351DC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115" y="1817688"/>
            <a:ext cx="10511669" cy="405923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1135B95-D064-3C6E-323C-71E8D31B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5229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pos="393">
          <p15:clr>
            <a:srgbClr val="FBAE40"/>
          </p15:clr>
        </p15:guide>
        <p15:guide id="7" orient="horz" pos="3702">
          <p15:clr>
            <a:srgbClr val="FBAE40"/>
          </p15:clr>
        </p15:guide>
        <p15:guide id="8" pos="701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L-GP_Images mult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73BC56E-6D0A-14A2-1E0C-CF0306DB9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397112">
            <a:off x="10074123" y="4203202"/>
            <a:ext cx="1805178" cy="1582801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31BE5C5-A476-CFE4-C81E-0E3DB1F08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6356354"/>
            <a:ext cx="2743200" cy="365125"/>
          </a:xfrm>
        </p:spPr>
        <p:txBody>
          <a:bodyPr/>
          <a:lstStyle/>
          <a:p>
            <a:fld id="{1FD5713B-93A0-0143-A8F8-A8573737A732}" type="datetime1">
              <a:rPr lang="fr-LU" smtClean="0"/>
              <a:t>24/09/2024</a:t>
            </a:fld>
            <a:endParaRPr lang="de-D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09DBB30-63D7-BF2B-2C21-E8FBA563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Titre de la  présentation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8849A-E624-12B6-2D00-5F17B111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AB4F3-360B-4C41-96F6-D7E0AEF35C03}" type="slidenum">
              <a:rPr lang="de-DE" smtClean="0"/>
              <a:t>‹#›</a:t>
            </a:fld>
            <a:endParaRPr lang="de-DE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540A26C2-8F20-A336-7A89-45DB351DC4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115" y="1817689"/>
            <a:ext cx="3120269" cy="207962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lvl="3"/>
            <a:r>
              <a:rPr lang="de-DE" dirty="0"/>
              <a:t>Image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1135B95-D064-3C6E-323C-71E8D31B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de-DE"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D878BF38-7F42-071A-72E2-578799D9CF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39634" y="1814513"/>
            <a:ext cx="4273551" cy="20828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lvl="3"/>
            <a:r>
              <a:rPr lang="de-DE" dirty="0"/>
              <a:t>Image</a:t>
            </a:r>
          </a:p>
        </p:txBody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AE1C9628-A608-A945-F9F5-50292B882B1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08434" y="1808163"/>
            <a:ext cx="2934833" cy="407511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lvl="3"/>
            <a:r>
              <a:rPr lang="de-DE" dirty="0"/>
              <a:t>Image</a:t>
            </a:r>
          </a:p>
        </p:txBody>
      </p: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D38929C8-111C-9DE6-0120-1C80B1DC5B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418" y="3968751"/>
            <a:ext cx="2207681" cy="19081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lvl="3"/>
            <a:r>
              <a:rPr lang="de-DE" dirty="0"/>
              <a:t>Image</a:t>
            </a:r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E904581A-C731-7E82-87BD-64F6716D629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27352" y="3968751"/>
            <a:ext cx="5185833" cy="19081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lvl="3"/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721856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pos="393">
          <p15:clr>
            <a:srgbClr val="FBAE40"/>
          </p15:clr>
        </p15:guide>
        <p15:guide id="7" pos="2359">
          <p15:clr>
            <a:srgbClr val="FBAE40"/>
          </p15:clr>
        </p15:guide>
        <p15:guide id="8" pos="2419">
          <p15:clr>
            <a:srgbClr val="FBAE40"/>
          </p15:clr>
        </p15:guide>
        <p15:guide id="9" pos="5111">
          <p15:clr>
            <a:srgbClr val="FBAE40"/>
          </p15:clr>
        </p15:guide>
        <p15:guide id="10" pos="7015">
          <p15:clr>
            <a:srgbClr val="FBAE40"/>
          </p15:clr>
        </p15:guide>
        <p15:guide id="11" orient="horz" pos="2455">
          <p15:clr>
            <a:srgbClr val="FBAE40"/>
          </p15:clr>
        </p15:guide>
        <p15:guide id="12" orient="horz" pos="2500">
          <p15:clr>
            <a:srgbClr val="FBAE40"/>
          </p15:clr>
        </p15:guide>
        <p15:guide id="13" orient="horz" pos="3702">
          <p15:clr>
            <a:srgbClr val="FBAE40"/>
          </p15:clr>
        </p15:guide>
        <p15:guide id="14" pos="1784">
          <p15:clr>
            <a:srgbClr val="FBAE40"/>
          </p15:clr>
        </p15:guide>
        <p15:guide id="15" pos="1844">
          <p15:clr>
            <a:srgbClr val="FBAE40"/>
          </p15:clr>
        </p15:guide>
        <p15:guide id="16" pos="5171">
          <p15:clr>
            <a:srgbClr val="FBAE40"/>
          </p15:clr>
        </p15:guide>
        <p15:guide id="17" orient="horz" pos="6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464E94-13C3-932C-C874-7A3C21C6A90B}"/>
              </a:ext>
            </a:extLst>
          </p:cNvPr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4361E0-79AA-251D-9E0F-258ECD356A43}"/>
              </a:ext>
            </a:extLst>
          </p:cNvPr>
          <p:cNvSpPr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22330C-4E96-CF4C-4E5C-CD5CE0FC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17" y="827633"/>
            <a:ext cx="10515600" cy="86305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Modifiez le style du titre</a:t>
            </a:r>
            <a:endParaRPr lang="de-D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EB51D9-D4C0-A514-DA28-96AD2DB51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517" y="1825626"/>
            <a:ext cx="10515600" cy="4051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de-D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0F97BF-92FC-0105-B5A0-B283D1AC0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524" y="6356354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EF342F5D-ED01-E14E-9E43-08831226FFF3}" type="datetime1">
              <a:rPr lang="fr-LU" smtClean="0"/>
              <a:t>24/09/2024</a:t>
            </a:fld>
            <a:endParaRPr lang="de-D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E2386E-5070-CB8F-97A6-BB7D958BC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6676" y="6356354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Titre de la  présentation </a:t>
            </a:r>
            <a:endParaRPr lang="de-D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5D891B-66DB-4C17-979E-2677AACE7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9523" y="6356354"/>
            <a:ext cx="6006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A0CAB4F3-360B-4C41-96F6-D7E0AEF35C0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3" name="Image 22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FD65E535-3F8B-AAD9-10C2-BE2D6826F6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29152" y="215900"/>
            <a:ext cx="1272323" cy="33369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CE92CFC-73E9-EDB3-A098-DE89BCEF837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9311943" y="133445"/>
            <a:ext cx="1219708" cy="7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9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05750" algn="l" defTabSz="685800" rtl="0" eaLnBrk="1" latinLnBrk="0" hangingPunct="1">
        <a:lnSpc>
          <a:spcPct val="100000"/>
        </a:lnSpc>
        <a:spcBef>
          <a:spcPts val="3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0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pos="6562">
          <p15:clr>
            <a:srgbClr val="F26B43"/>
          </p15:clr>
        </p15:guide>
        <p15:guide id="6" pos="5927">
          <p15:clr>
            <a:srgbClr val="F26B43"/>
          </p15:clr>
        </p15:guide>
        <p15:guide id="7" orient="horz" pos="32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9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mailto:gemengen.zesummeliewen@fm.etat.lu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4.emf"/><Relationship Id="rId7" Type="http://schemas.openxmlformats.org/officeDocument/2006/relationships/image" Target="../media/image10.emf"/><Relationship Id="rId2" Type="http://schemas.openxmlformats.org/officeDocument/2006/relationships/hyperlink" Target="mailto:gemengen.zesummeliewen@fm.etat.lu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51E85826-6F42-E456-9BE5-E02BEA7FA5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040" b="13040"/>
          <a:stretch/>
        </p:blipFill>
        <p:spPr>
          <a:xfrm>
            <a:off x="0" y="1708661"/>
            <a:ext cx="12192000" cy="5149339"/>
          </a:xfrm>
        </p:spPr>
      </p:pic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2E74D7A8-46D1-CBD8-D901-778E0E4722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7ABF4E-66E0-A464-6BD0-1E9BCE216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FD7F45-695B-4167-64DC-2B21E39A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549CF19-6B53-F88F-185A-2FEED5B238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6830" y="4695681"/>
            <a:ext cx="11658600" cy="1329812"/>
          </a:xfrm>
        </p:spPr>
        <p:txBody>
          <a:bodyPr/>
          <a:lstStyle/>
          <a:p>
            <a:r>
              <a:rPr lang="de-DE" dirty="0"/>
              <a:t>Gemengepakt </a:t>
            </a:r>
            <a:r>
              <a:rPr lang="de-DE" dirty="0" err="1"/>
              <a:t>vum</a:t>
            </a:r>
            <a:r>
              <a:rPr lang="de-DE" dirty="0"/>
              <a:t> interkulturellen </a:t>
            </a:r>
            <a:r>
              <a:rPr lang="de-DE" dirty="0" err="1"/>
              <a:t>Zesummeliewen</a:t>
            </a:r>
            <a:endParaRPr lang="en-LU" dirty="0"/>
          </a:p>
          <a:p>
            <a:r>
              <a:rPr lang="de-DE" dirty="0"/>
              <a:t>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CEF546A-0C9F-6713-BCBF-FE0AC214C0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830" y="5298198"/>
            <a:ext cx="5889171" cy="957285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F7D981B-C660-F110-94A1-924EF69A5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47387">
            <a:off x="9745924" y="5123745"/>
            <a:ext cx="1196450" cy="6519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EE4A7B-C06C-0D88-B514-B1D4BB6E9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47909">
            <a:off x="8628876" y="3229702"/>
            <a:ext cx="1753609" cy="15375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3C9577-8617-2040-7F59-7C3F967BB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745" y="4085420"/>
            <a:ext cx="688510" cy="6885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153E21-A121-FE10-F03C-58291E5A9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905816">
            <a:off x="9087794" y="5058745"/>
            <a:ext cx="666398" cy="72607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7E6F6D-A54B-F2E9-1323-48210B1A6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350" y="5687314"/>
            <a:ext cx="505097" cy="50509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A5058B-FD6C-07CD-AD33-15C3727EE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348715">
            <a:off x="7795958" y="4222205"/>
            <a:ext cx="900513" cy="4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4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0FC1EA1-C669-F0A5-C126-4E429B30F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758" y="1722600"/>
            <a:ext cx="7907711" cy="4168103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</a:pPr>
            <a:endParaRPr lang="en-GB" sz="2400" b="1" i="0" u="none" strike="noStrike" dirty="0">
              <a:solidFill>
                <a:srgbClr val="000000"/>
              </a:solidFill>
              <a:effectLst/>
            </a:endParaRPr>
          </a:p>
          <a:p>
            <a:pPr lvl="1">
              <a:lnSpc>
                <a:spcPct val="110000"/>
              </a:lnSpc>
            </a:pPr>
            <a:endParaRPr lang="en-GB" sz="28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endParaRPr lang="en-GB" sz="2800" b="1" i="0" u="none" strike="noStrike" dirty="0">
              <a:solidFill>
                <a:srgbClr val="000000"/>
              </a:solidFill>
              <a:effectLst/>
            </a:endParaRPr>
          </a:p>
          <a:p>
            <a:pPr lvl="1">
              <a:lnSpc>
                <a:spcPct val="110000"/>
              </a:lnSpc>
            </a:pPr>
            <a:endParaRPr lang="en-GB" sz="2800" b="1" dirty="0">
              <a:solidFill>
                <a:srgbClr val="231F2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11AE1A-3DFF-1E93-EA1C-0DABD636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99C02-DE0A-6918-4AB5-CCBB64A4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64207FE-A1CF-1626-208C-550779D2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4"/>
            <a:ext cx="10515600" cy="551860"/>
          </a:xfrm>
        </p:spPr>
        <p:txBody>
          <a:bodyPr/>
          <a:lstStyle/>
          <a:p>
            <a:r>
              <a:rPr lang="en-GB" b="1" i="0" u="none" strike="noStrike" dirty="0">
                <a:effectLst/>
              </a:rPr>
              <a:t>Les 5 étapes du </a:t>
            </a:r>
            <a:r>
              <a:rPr lang="en-GB" b="1" i="0" u="none" strike="noStrike" dirty="0" err="1">
                <a:effectLst/>
              </a:rPr>
              <a:t>Gemengepakt</a:t>
            </a:r>
            <a:endParaRPr lang="de-DE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429BFD1-4D3E-0979-FD92-79B7E363E17F}"/>
              </a:ext>
            </a:extLst>
          </p:cNvPr>
          <p:cNvGrpSpPr/>
          <p:nvPr/>
        </p:nvGrpSpPr>
        <p:grpSpPr>
          <a:xfrm>
            <a:off x="10363200" y="638629"/>
            <a:ext cx="1640114" cy="1306286"/>
            <a:chOff x="3554025" y="-732824"/>
            <a:chExt cx="6244453" cy="545621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70484B-801E-DABF-965D-A30A7E303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2143971">
              <a:off x="3554025" y="2112343"/>
              <a:ext cx="2201892" cy="119975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799161-4BBE-2A19-89C1-81159E9C3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9106754">
              <a:off x="5249873" y="-732824"/>
              <a:ext cx="3339967" cy="29285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03C70B-4416-9461-68E0-8A94AFD21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55519" y="3180541"/>
              <a:ext cx="1542852" cy="154285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69ACFF8-AB3C-7577-5EE2-8AF8F38CC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5400000">
              <a:off x="3641805" y="37036"/>
              <a:ext cx="1346823" cy="146743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5BF71B-A23F-B6FD-06F9-EE45F5A29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945895" y="406786"/>
              <a:ext cx="852583" cy="85258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D82974-8B44-DF42-840F-9A5B67479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rot="7807318">
              <a:off x="7161134" y="2248188"/>
              <a:ext cx="1988720" cy="916373"/>
            </a:xfrm>
            <a:prstGeom prst="rect">
              <a:avLst/>
            </a:prstGeom>
          </p:spPr>
        </p:pic>
      </p:grpSp>
      <p:pic>
        <p:nvPicPr>
          <p:cNvPr id="17" name="Picture 16" descr="A green rectangular boxes with white text&#10;&#10;Description automatically generated">
            <a:extLst>
              <a:ext uri="{FF2B5EF4-FFF2-40B4-BE49-F238E27FC236}">
                <a16:creationId xmlns:a16="http://schemas.microsoft.com/office/drawing/2014/main" id="{2B6B9C7B-F2B6-380F-5EF3-11E7C081C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5" y="1462015"/>
            <a:ext cx="9925471" cy="44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7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11AE1A-3DFF-1E93-EA1C-0DABD636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99C02-DE0A-6918-4AB5-CCBB64A4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64207FE-A1CF-1626-208C-550779D2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en-GB" b="1" i="0" u="none" strike="noStrike" dirty="0">
                <a:effectLst/>
              </a:rPr>
              <a:t>Les </a:t>
            </a:r>
            <a:r>
              <a:rPr lang="en-GB" b="1" i="0" u="none" strike="noStrike" dirty="0" err="1">
                <a:effectLst/>
              </a:rPr>
              <a:t>Acteurs</a:t>
            </a:r>
            <a:endParaRPr lang="de-DE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429BFD1-4D3E-0979-FD92-79B7E363E17F}"/>
              </a:ext>
            </a:extLst>
          </p:cNvPr>
          <p:cNvGrpSpPr/>
          <p:nvPr/>
        </p:nvGrpSpPr>
        <p:grpSpPr>
          <a:xfrm>
            <a:off x="10262426" y="800100"/>
            <a:ext cx="1542754" cy="1348013"/>
            <a:chOff x="3554025" y="-732824"/>
            <a:chExt cx="6244453" cy="545621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70484B-801E-DABF-965D-A30A7E303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2143971">
              <a:off x="3554025" y="2112343"/>
              <a:ext cx="2201892" cy="119975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799161-4BBE-2A19-89C1-81159E9C3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9106754">
              <a:off x="5249873" y="-732824"/>
              <a:ext cx="3339967" cy="29285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03C70B-4416-9461-68E0-8A94AFD21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55519" y="3180541"/>
              <a:ext cx="1542852" cy="154285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69ACFF8-AB3C-7577-5EE2-8AF8F38CC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5400000">
              <a:off x="3641805" y="37036"/>
              <a:ext cx="1346823" cy="146743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5BF71B-A23F-B6FD-06F9-EE45F5A29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945895" y="406786"/>
              <a:ext cx="852583" cy="85258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D82974-8B44-DF42-840F-9A5B67479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rot="7807318">
              <a:off x="7161134" y="2248188"/>
              <a:ext cx="1988720" cy="916373"/>
            </a:xfrm>
            <a:prstGeom prst="rect">
              <a:avLst/>
            </a:prstGeom>
          </p:spPr>
        </p:pic>
      </p:grpSp>
      <p:pic>
        <p:nvPicPr>
          <p:cNvPr id="16" name="Content Placeholder 1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7DB57BB-D0BF-6DAC-0071-65E81390A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18" y="1259162"/>
            <a:ext cx="8999468" cy="4699436"/>
          </a:xfrm>
        </p:spPr>
      </p:pic>
    </p:spTree>
    <p:extLst>
      <p:ext uri="{BB962C8B-B14F-4D97-AF65-F5344CB8AC3E}">
        <p14:creationId xmlns:p14="http://schemas.microsoft.com/office/powerpoint/2010/main" val="429431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134BC-2538-22E8-4DF5-27940E77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304800"/>
            <a:ext cx="7126211" cy="856343"/>
          </a:xfrm>
        </p:spPr>
        <p:txBody>
          <a:bodyPr>
            <a:normAutofit/>
          </a:bodyPr>
          <a:lstStyle/>
          <a:p>
            <a:r>
              <a:rPr lang="en-GB" sz="3200" b="1" i="0" u="none" strike="noStrike" dirty="0">
                <a:effectLst/>
              </a:rPr>
              <a:t>Les </a:t>
            </a:r>
            <a:r>
              <a:rPr lang="en-GB" sz="3200" b="1" i="0" u="none" strike="noStrike" dirty="0" err="1">
                <a:effectLst/>
              </a:rPr>
              <a:t>thématiques</a:t>
            </a:r>
            <a:endParaRPr lang="de-DE" sz="3200" dirty="0"/>
          </a:p>
        </p:txBody>
      </p:sp>
      <p:pic>
        <p:nvPicPr>
          <p:cNvPr id="7" name="Picture Placeholder 6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3B701222-F07A-B1B7-F56B-68C0EE0AAE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r="8180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AEC0B0-7FF3-D453-2EEF-E75A33CBB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419" y="3033486"/>
            <a:ext cx="4063696" cy="2843440"/>
          </a:xfrm>
        </p:spPr>
        <p:txBody>
          <a:bodyPr>
            <a:normAutofit/>
          </a:bodyPr>
          <a:lstStyle/>
          <a:p>
            <a:r>
              <a:rPr lang="en-GB" sz="2400" b="1" i="0" u="none" strike="noStrike" dirty="0">
                <a:effectLst/>
              </a:rPr>
              <a:t>Participation Politique et </a:t>
            </a:r>
            <a:r>
              <a:rPr lang="en-GB" sz="2400" b="1" i="0" u="none" strike="noStrike" dirty="0" err="1">
                <a:effectLst/>
              </a:rPr>
              <a:t>Citoyenne</a:t>
            </a:r>
            <a:endParaRPr lang="en-GB" sz="2400" b="1" i="0" u="none" strike="noStrike" dirty="0">
              <a:effectLst/>
            </a:endParaRPr>
          </a:p>
          <a:p>
            <a:endParaRPr lang="en-GB" sz="2400" b="1" i="0" u="none" strike="noStrike" dirty="0">
              <a:effectLst/>
            </a:endParaRPr>
          </a:p>
          <a:p>
            <a:pPr algn="l"/>
            <a:r>
              <a:rPr lang="en-GB" sz="2400" b="0" i="0" u="none" strike="noStrike" dirty="0">
                <a:solidFill>
                  <a:schemeClr val="accent4"/>
                </a:solidFill>
                <a:effectLst/>
                <a:latin typeface="YAFdJjTk5UU 0"/>
              </a:rPr>
              <a:t>#Budgets </a:t>
            </a:r>
            <a:r>
              <a:rPr lang="en-GB" sz="2400" b="0" i="0" u="none" strike="noStrike" dirty="0" err="1">
                <a:solidFill>
                  <a:schemeClr val="accent4"/>
                </a:solidFill>
                <a:effectLst/>
                <a:latin typeface="YAFdJjTk5UU 0"/>
              </a:rPr>
              <a:t>participatifs</a:t>
            </a:r>
            <a:endParaRPr lang="en-GB" sz="2400" b="0" i="0" u="none" strike="noStrike" dirty="0">
              <a:solidFill>
                <a:schemeClr val="accent4"/>
              </a:solidFill>
              <a:effectLst/>
              <a:latin typeface="YAFdJjTk5UU 0"/>
            </a:endParaRPr>
          </a:p>
          <a:p>
            <a:pPr algn="l"/>
            <a:r>
              <a:rPr lang="en-GB" sz="2400" b="0" i="0" u="none" strike="noStrike" dirty="0">
                <a:solidFill>
                  <a:schemeClr val="accent4"/>
                </a:solidFill>
                <a:effectLst/>
                <a:latin typeface="YAFdJjTk5UU 0"/>
              </a:rPr>
              <a:t>#Tiers </a:t>
            </a:r>
            <a:r>
              <a:rPr lang="en-GB" sz="2400" b="0" i="0" u="none" strike="noStrike" dirty="0" err="1">
                <a:solidFill>
                  <a:schemeClr val="accent4"/>
                </a:solidFill>
                <a:effectLst/>
                <a:latin typeface="YAFdJjTk5UU 0"/>
              </a:rPr>
              <a:t>Lieux</a:t>
            </a:r>
            <a:endParaRPr lang="en-GB" sz="2400" b="0" i="0" u="none" strike="noStrike" dirty="0">
              <a:solidFill>
                <a:schemeClr val="accent4"/>
              </a:solidFill>
              <a:effectLst/>
              <a:latin typeface="YAFdJjTk5UU 0"/>
            </a:endParaRPr>
          </a:p>
          <a:p>
            <a:endParaRPr lang="de-DE" sz="24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E55EFD-4E47-C3C6-FCCE-1AD55E0C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6ADC44-59F3-F78C-C576-1A387826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6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134BC-2538-22E8-4DF5-27940E77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304800"/>
            <a:ext cx="7126211" cy="856343"/>
          </a:xfrm>
        </p:spPr>
        <p:txBody>
          <a:bodyPr>
            <a:normAutofit/>
          </a:bodyPr>
          <a:lstStyle/>
          <a:p>
            <a:r>
              <a:rPr lang="en-GB" sz="3200" b="1" i="0" u="none" strike="noStrike" dirty="0">
                <a:effectLst/>
              </a:rPr>
              <a:t>Les </a:t>
            </a:r>
            <a:r>
              <a:rPr lang="en-GB" sz="3200" b="1" i="0" u="none" strike="noStrike" dirty="0" err="1">
                <a:effectLst/>
              </a:rPr>
              <a:t>thématiques</a:t>
            </a:r>
            <a:endParaRPr lang="de-DE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AEC0B0-7FF3-D453-2EEF-E75A33CBB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419" y="3033486"/>
            <a:ext cx="4063696" cy="2843440"/>
          </a:xfrm>
        </p:spPr>
        <p:txBody>
          <a:bodyPr>
            <a:normAutofit/>
          </a:bodyPr>
          <a:lstStyle/>
          <a:p>
            <a:r>
              <a:rPr lang="en-GB" sz="2400" b="1" i="0" u="none" strike="noStrike" dirty="0" err="1">
                <a:effectLst/>
              </a:rPr>
              <a:t>Bénévolat</a:t>
            </a:r>
            <a:r>
              <a:rPr lang="en-GB" sz="2400" b="1" i="0" u="none" strike="noStrike" dirty="0">
                <a:effectLst/>
              </a:rPr>
              <a:t> et rencontres </a:t>
            </a:r>
            <a:r>
              <a:rPr lang="en-GB" sz="2400" b="1" i="0" u="none" strike="noStrike" dirty="0" err="1">
                <a:effectLst/>
              </a:rPr>
              <a:t>interculturelles</a:t>
            </a:r>
            <a:endParaRPr lang="en-GB" sz="2400" b="1" i="0" u="none" strike="noStrike" dirty="0">
              <a:effectLst/>
            </a:endParaRPr>
          </a:p>
          <a:p>
            <a:endParaRPr lang="en-GB" sz="2400" b="1" i="0" u="none" strike="noStrike" dirty="0">
              <a:effectLst/>
            </a:endParaRPr>
          </a:p>
          <a:p>
            <a:pPr algn="l"/>
            <a:r>
              <a:rPr lang="en-GB" sz="2400" b="0" i="0" u="none" strike="noStrike" dirty="0">
                <a:solidFill>
                  <a:schemeClr val="accent4"/>
                </a:solidFill>
                <a:effectLst/>
                <a:latin typeface="YAFdJs2qTWQ 0"/>
              </a:rPr>
              <a:t>#</a:t>
            </a:r>
            <a:r>
              <a:rPr lang="en-GB" sz="2400" b="0" i="0" u="none" strike="noStrike" dirty="0" err="1">
                <a:solidFill>
                  <a:schemeClr val="accent4"/>
                </a:solidFill>
                <a:effectLst/>
                <a:latin typeface="YAFdJs2qTWQ 0"/>
              </a:rPr>
              <a:t>Bénévolat</a:t>
            </a:r>
            <a:endParaRPr lang="en-GB" sz="2400" b="0" i="0" u="none" strike="noStrike" dirty="0">
              <a:solidFill>
                <a:schemeClr val="accent4"/>
              </a:solidFill>
              <a:effectLst/>
              <a:latin typeface="YAFdJs2qTWQ 0"/>
            </a:endParaRPr>
          </a:p>
          <a:p>
            <a:pPr algn="l"/>
            <a:r>
              <a:rPr lang="en-GB" sz="2400" b="0" i="0" u="none" strike="noStrike" dirty="0">
                <a:solidFill>
                  <a:schemeClr val="accent4"/>
                </a:solidFill>
                <a:effectLst/>
                <a:latin typeface="YAFdJs2qTWQ 0"/>
              </a:rPr>
              <a:t>#Vie associative</a:t>
            </a:r>
          </a:p>
          <a:p>
            <a:endParaRPr lang="de-DE" sz="24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E55EFD-4E47-C3C6-FCCE-1AD55E0C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6ADC44-59F3-F78C-C576-1A387826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Placeholder 9" descr="A group of people wearing blue shirts&#10;&#10;Description automatically generated">
            <a:extLst>
              <a:ext uri="{FF2B5EF4-FFF2-40B4-BE49-F238E27FC236}">
                <a16:creationId xmlns:a16="http://schemas.microsoft.com/office/drawing/2014/main" id="{0088C522-DB30-5BD1-3479-FF1AE74C1E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90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7259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134BC-2538-22E8-4DF5-27940E77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304800"/>
            <a:ext cx="7126211" cy="856343"/>
          </a:xfrm>
        </p:spPr>
        <p:txBody>
          <a:bodyPr>
            <a:normAutofit/>
          </a:bodyPr>
          <a:lstStyle/>
          <a:p>
            <a:r>
              <a:rPr lang="en-GB" sz="3200" b="1" i="0" u="none" strike="noStrike" dirty="0">
                <a:effectLst/>
              </a:rPr>
              <a:t>Les </a:t>
            </a:r>
            <a:r>
              <a:rPr lang="en-GB" sz="3200" b="1" i="0" u="none" strike="noStrike" dirty="0" err="1">
                <a:effectLst/>
              </a:rPr>
              <a:t>thématiques</a:t>
            </a:r>
            <a:endParaRPr lang="de-DE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AEC0B0-7FF3-D453-2EEF-E75A33CBB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419" y="3033486"/>
            <a:ext cx="4063696" cy="2843440"/>
          </a:xfrm>
        </p:spPr>
        <p:txBody>
          <a:bodyPr>
            <a:normAutofit/>
          </a:bodyPr>
          <a:lstStyle/>
          <a:p>
            <a:r>
              <a:rPr lang="en-GB" sz="2400" b="1" i="0" u="none" strike="noStrike" dirty="0" err="1">
                <a:effectLst/>
              </a:rPr>
              <a:t>Diversité</a:t>
            </a:r>
            <a:r>
              <a:rPr lang="en-GB" sz="2400" b="1" i="0" u="none" strike="noStrike" dirty="0">
                <a:effectLst/>
              </a:rPr>
              <a:t> et </a:t>
            </a:r>
            <a:r>
              <a:rPr lang="en-GB" sz="2400" b="1" i="0" u="none" strike="noStrike" dirty="0" err="1">
                <a:effectLst/>
              </a:rPr>
              <a:t>lutte</a:t>
            </a:r>
            <a:r>
              <a:rPr lang="en-GB" sz="2400" b="1" i="0" u="none" strike="noStrike" dirty="0">
                <a:effectLst/>
              </a:rPr>
              <a:t> </a:t>
            </a:r>
            <a:r>
              <a:rPr lang="en-GB" sz="2400" b="1" i="0" u="none" strike="noStrike" dirty="0" err="1">
                <a:effectLst/>
              </a:rPr>
              <a:t>contre</a:t>
            </a:r>
            <a:r>
              <a:rPr lang="en-GB" sz="2400" b="1" i="0" u="none" strike="noStrike" dirty="0">
                <a:effectLst/>
              </a:rPr>
              <a:t> la discrimination</a:t>
            </a:r>
          </a:p>
          <a:p>
            <a:pPr algn="l"/>
            <a:r>
              <a:rPr lang="en-GB" sz="2400" b="0" i="0" u="none" strike="noStrike" dirty="0">
                <a:solidFill>
                  <a:schemeClr val="accent4"/>
                </a:solidFill>
                <a:effectLst/>
                <a:latin typeface="YAFdJjTk5UU 0"/>
              </a:rPr>
              <a:t>#Fêtes </a:t>
            </a:r>
            <a:r>
              <a:rPr lang="en-GB" sz="2400" b="0" i="0" u="none" strike="noStrike" dirty="0" err="1">
                <a:solidFill>
                  <a:schemeClr val="accent4"/>
                </a:solidFill>
                <a:effectLst/>
                <a:latin typeface="YAFdJjTk5UU 0"/>
              </a:rPr>
              <a:t>interculturelles</a:t>
            </a:r>
            <a:endParaRPr lang="en-GB" sz="2400" b="0" i="0" u="none" strike="noStrike" dirty="0">
              <a:solidFill>
                <a:schemeClr val="accent4"/>
              </a:solidFill>
              <a:effectLst/>
              <a:latin typeface="YAFdJjTk5UU 0"/>
            </a:endParaRPr>
          </a:p>
          <a:p>
            <a:pPr algn="l"/>
            <a:r>
              <a:rPr lang="en-GB" sz="2400" b="0" i="0" u="none" strike="noStrike" dirty="0">
                <a:solidFill>
                  <a:schemeClr val="accent4"/>
                </a:solidFill>
                <a:effectLst/>
                <a:latin typeface="YAFdJjTk5UU 0"/>
              </a:rPr>
              <a:t>#Bibliothèque </a:t>
            </a:r>
            <a:r>
              <a:rPr lang="en-GB" sz="2400" b="0" i="0" u="none" strike="noStrike" dirty="0" err="1">
                <a:solidFill>
                  <a:schemeClr val="accent4"/>
                </a:solidFill>
                <a:effectLst/>
                <a:latin typeface="YAFdJjTk5UU 0"/>
              </a:rPr>
              <a:t>vivante</a:t>
            </a:r>
            <a:endParaRPr lang="en-GB" sz="2400" b="0" i="0" u="none" strike="noStrike" dirty="0">
              <a:solidFill>
                <a:schemeClr val="accent4"/>
              </a:solidFill>
              <a:effectLst/>
              <a:latin typeface="YAFdJjTk5UU 0"/>
            </a:endParaRPr>
          </a:p>
          <a:p>
            <a:endParaRPr lang="de-DE" sz="24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E55EFD-4E47-C3C6-FCCE-1AD55E0C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6ADC44-59F3-F78C-C576-1A387826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Placeholder 12" descr="A group of people holding a rainbow flag&#10;&#10;Description automatically generated">
            <a:extLst>
              <a:ext uri="{FF2B5EF4-FFF2-40B4-BE49-F238E27FC236}">
                <a16:creationId xmlns:a16="http://schemas.microsoft.com/office/drawing/2014/main" id="{921A0AD5-5989-5EB7-A65A-8936AAB664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2" r="141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0670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134BC-2538-22E8-4DF5-27940E77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304800"/>
            <a:ext cx="7126211" cy="856343"/>
          </a:xfrm>
        </p:spPr>
        <p:txBody>
          <a:bodyPr>
            <a:normAutofit/>
          </a:bodyPr>
          <a:lstStyle/>
          <a:p>
            <a:r>
              <a:rPr lang="en-GB" sz="3200" b="1" i="0" u="none" strike="noStrike" dirty="0">
                <a:effectLst/>
              </a:rPr>
              <a:t>Les </a:t>
            </a:r>
            <a:r>
              <a:rPr lang="en-GB" sz="3200" b="1" i="0" u="none" strike="noStrike" dirty="0" err="1">
                <a:effectLst/>
              </a:rPr>
              <a:t>thématiques</a:t>
            </a:r>
            <a:endParaRPr lang="de-DE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AEC0B0-7FF3-D453-2EEF-E75A33CBB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419" y="3033486"/>
            <a:ext cx="4063696" cy="2843440"/>
          </a:xfrm>
        </p:spPr>
        <p:txBody>
          <a:bodyPr>
            <a:normAutofit/>
          </a:bodyPr>
          <a:lstStyle/>
          <a:p>
            <a:r>
              <a:rPr lang="en-GB" sz="2400" b="1" i="0" u="none" strike="noStrike" dirty="0" err="1">
                <a:effectLst/>
              </a:rPr>
              <a:t>Langues</a:t>
            </a:r>
            <a:r>
              <a:rPr lang="en-GB" sz="2400" b="1" i="0" u="none" strike="noStrike" dirty="0">
                <a:effectLst/>
              </a:rPr>
              <a:t>, </a:t>
            </a:r>
            <a:r>
              <a:rPr lang="en-GB" sz="2400" b="1" i="0" u="none" strike="noStrike" dirty="0" err="1">
                <a:effectLst/>
              </a:rPr>
              <a:t>éducation</a:t>
            </a:r>
            <a:r>
              <a:rPr lang="en-GB" sz="2400" b="1" i="0" u="none" strike="noStrike" dirty="0">
                <a:effectLst/>
              </a:rPr>
              <a:t> et formation</a:t>
            </a:r>
          </a:p>
          <a:p>
            <a:pPr algn="l"/>
            <a:r>
              <a:rPr lang="en-GB" sz="2400" b="0" i="0" u="none" strike="noStrike" dirty="0">
                <a:solidFill>
                  <a:schemeClr val="accent4"/>
                </a:solidFill>
                <a:effectLst/>
                <a:latin typeface="YAFdJjTk5UU 0"/>
              </a:rPr>
              <a:t>#Café des </a:t>
            </a:r>
            <a:r>
              <a:rPr lang="en-GB" sz="2400" b="0" i="0" u="none" strike="noStrike" dirty="0" err="1">
                <a:solidFill>
                  <a:schemeClr val="accent4"/>
                </a:solidFill>
                <a:effectLst/>
                <a:latin typeface="YAFdJjTk5UU 0"/>
              </a:rPr>
              <a:t>L﻿angues</a:t>
            </a:r>
            <a:endParaRPr lang="en-GB" sz="2400" b="0" i="0" u="none" strike="noStrike" dirty="0">
              <a:solidFill>
                <a:schemeClr val="accent4"/>
              </a:solidFill>
              <a:effectLst/>
              <a:latin typeface="YAFdJjTk5UU 0"/>
            </a:endParaRPr>
          </a:p>
          <a:p>
            <a:pPr algn="l"/>
            <a:r>
              <a:rPr lang="en-GB" sz="2400" b="0" i="0" u="none" strike="noStrike" dirty="0">
                <a:solidFill>
                  <a:schemeClr val="accent4"/>
                </a:solidFill>
                <a:effectLst/>
                <a:latin typeface="YAFdJjTk5UU 0"/>
              </a:rPr>
              <a:t>#</a:t>
            </a:r>
            <a:r>
              <a:rPr lang="en-GB" sz="2400" b="0" i="0" u="none" strike="noStrike" dirty="0" err="1">
                <a:solidFill>
                  <a:schemeClr val="accent4"/>
                </a:solidFill>
                <a:effectLst/>
                <a:latin typeface="YAFdJjTk5UU 0"/>
              </a:rPr>
              <a:t>For﻿mation</a:t>
            </a:r>
            <a:r>
              <a:rPr lang="en-GB" sz="2400" b="0" i="0" u="none" strike="noStrike" dirty="0">
                <a:solidFill>
                  <a:schemeClr val="accent4"/>
                </a:solidFill>
                <a:effectLst/>
                <a:latin typeface="YAFdJjTk5UU 0"/>
              </a:rPr>
              <a:t> anti-discrimination</a:t>
            </a:r>
          </a:p>
          <a:p>
            <a:endParaRPr lang="en-GB" sz="2400" b="1" i="0" u="none" strike="noStrike" dirty="0">
              <a:effectLst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E55EFD-4E47-C3C6-FCCE-1AD55E0C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6ADC44-59F3-F78C-C576-1A387826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Placeholder 9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5D21CEE-90BC-5CEA-75BB-676BE5DE04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r="135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39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134BC-2538-22E8-4DF5-27940E77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304800"/>
            <a:ext cx="7126211" cy="856343"/>
          </a:xfrm>
        </p:spPr>
        <p:txBody>
          <a:bodyPr>
            <a:normAutofit/>
          </a:bodyPr>
          <a:lstStyle/>
          <a:p>
            <a:r>
              <a:rPr lang="fr-FR" sz="3200" b="1" i="0" u="none" strike="noStrike" dirty="0">
                <a:effectLst/>
              </a:rPr>
              <a:t>Les thématiques</a:t>
            </a:r>
            <a:endParaRPr lang="fr-FR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AEC0B0-7FF3-D453-2EEF-E75A33CBB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419" y="3033486"/>
            <a:ext cx="4063696" cy="2843440"/>
          </a:xfrm>
        </p:spPr>
        <p:txBody>
          <a:bodyPr>
            <a:normAutofit/>
          </a:bodyPr>
          <a:lstStyle/>
          <a:p>
            <a:r>
              <a:rPr lang="fr-FR" sz="2400" b="1" i="0" u="none" strike="noStrike" dirty="0">
                <a:effectLst/>
              </a:rPr>
              <a:t>Accueil et orientation</a:t>
            </a:r>
          </a:p>
          <a:p>
            <a:endParaRPr lang="fr-FR" sz="2400" b="1" i="0" u="none" strike="noStrike" dirty="0">
              <a:effectLst/>
            </a:endParaRPr>
          </a:p>
          <a:p>
            <a:pPr algn="l"/>
            <a:r>
              <a:rPr lang="fr-FR" sz="2400" b="0" i="0" u="none" strike="noStrike" dirty="0">
                <a:solidFill>
                  <a:schemeClr val="accent4"/>
                </a:solidFill>
                <a:effectLst/>
                <a:latin typeface="YAFdJjTk5UU 0"/>
              </a:rPr>
              <a:t>#Evénement de bienvenue</a:t>
            </a:r>
          </a:p>
          <a:p>
            <a:pPr algn="l"/>
            <a:r>
              <a:rPr lang="fr-FR" sz="2400" b="0" i="0" u="none" strike="noStrike" dirty="0">
                <a:solidFill>
                  <a:schemeClr val="accent4"/>
                </a:solidFill>
                <a:effectLst/>
                <a:latin typeface="YAFdJjTk5UU 0"/>
              </a:rPr>
              <a:t>pour nouveaux </a:t>
            </a:r>
            <a:r>
              <a:rPr lang="fr-FR" sz="2400" b="0" i="0" u="none" strike="noStrike" dirty="0" err="1">
                <a:solidFill>
                  <a:schemeClr val="accent4"/>
                </a:solidFill>
                <a:effectLst/>
                <a:latin typeface="YAFdJjTk5UU 0"/>
              </a:rPr>
              <a:t>arrivant·e·s</a:t>
            </a:r>
            <a:endParaRPr lang="fr-FR" sz="2400" b="0" i="0" u="none" strike="noStrike" dirty="0">
              <a:solidFill>
                <a:schemeClr val="accent4"/>
              </a:solidFill>
              <a:effectLst/>
              <a:latin typeface="YAFdJjTk5UU 0"/>
            </a:endParaRPr>
          </a:p>
          <a:p>
            <a:pPr algn="l"/>
            <a:r>
              <a:rPr lang="fr-FR" sz="2400" b="0" i="0" u="none" strike="noStrike" dirty="0">
                <a:solidFill>
                  <a:schemeClr val="accent4"/>
                </a:solidFill>
                <a:effectLst/>
                <a:latin typeface="YAFdJjTk5UU 0"/>
              </a:rPr>
              <a:t>#Guide du Citoyen</a:t>
            </a:r>
          </a:p>
          <a:p>
            <a:pPr algn="l"/>
            <a:endParaRPr lang="de-DE" sz="24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E55EFD-4E47-C3C6-FCCE-1AD55E0C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6ADC44-59F3-F78C-C576-1A387826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Placeholder 9" descr="A group of people holding up colorful signs&#10;&#10;Description automatically generated">
            <a:extLst>
              <a:ext uri="{FF2B5EF4-FFF2-40B4-BE49-F238E27FC236}">
                <a16:creationId xmlns:a16="http://schemas.microsoft.com/office/drawing/2014/main" id="{0B097DE4-0ABA-2599-C1F9-F9346891B5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r="121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0653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screenshot of a website&#10;&#10;Description automatically generated">
            <a:extLst>
              <a:ext uri="{FF2B5EF4-FFF2-40B4-BE49-F238E27FC236}">
                <a16:creationId xmlns:a16="http://schemas.microsoft.com/office/drawing/2014/main" id="{AF1CFDC6-7618-5D0C-3B21-3E1C17401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8" b="15638"/>
          <a:stretch>
            <a:fillRect/>
          </a:stretch>
        </p:blipFill>
        <p:spPr>
          <a:xfrm>
            <a:off x="435429" y="1451431"/>
            <a:ext cx="10247085" cy="3957064"/>
          </a:xfr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57FFA28-0B4E-4061-B481-EAB4BCDF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674D07-05FC-4864-6CAD-3FC01195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3145E89-DDBD-16DC-D4D7-B71578D3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4"/>
            <a:ext cx="10515600" cy="623796"/>
          </a:xfrm>
        </p:spPr>
        <p:txBody>
          <a:bodyPr/>
          <a:lstStyle/>
          <a:p>
            <a:r>
              <a:rPr lang="en-GB" b="1" i="0" u="none" strike="noStrike" dirty="0">
                <a:effectLst/>
              </a:rPr>
              <a:t>https://</a:t>
            </a:r>
            <a:r>
              <a:rPr lang="en-GB" b="1" i="0" u="none" strike="noStrike" dirty="0" err="1">
                <a:effectLst/>
              </a:rPr>
              <a:t>gemengen.zesummeliewen.lu</a:t>
            </a:r>
            <a:r>
              <a:rPr lang="en-GB" b="1" i="0" u="none" strike="noStrike" dirty="0">
                <a:effectLst/>
              </a:rPr>
              <a:t>/</a:t>
            </a:r>
            <a:r>
              <a:rPr lang="en-GB" b="1" i="0" u="none" strike="noStrike" dirty="0" err="1">
                <a:effectLst/>
              </a:rPr>
              <a:t>bonnes</a:t>
            </a:r>
            <a:r>
              <a:rPr lang="en-GB" b="1" i="0" u="none" strike="noStrike" dirty="0">
                <a:effectLst/>
              </a:rPr>
              <a:t>-pratiques</a:t>
            </a:r>
            <a:r>
              <a:rPr lang="en-GB" b="1" i="0" u="none" strike="noStrike" dirty="0">
                <a:solidFill>
                  <a:srgbClr val="FFFFFF"/>
                </a:solidFill>
                <a:effectLst/>
              </a:rPr>
              <a:t>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344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11AE1A-3DFF-1E93-EA1C-0DABD636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99C02-DE0A-6918-4AB5-CCBB64A4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64207FE-A1CF-1626-208C-550779D2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Nouvelle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Loi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(01.01.2024)</a:t>
            </a:r>
            <a:endParaRPr lang="de-DE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429BFD1-4D3E-0979-FD92-79B7E363E17F}"/>
              </a:ext>
            </a:extLst>
          </p:cNvPr>
          <p:cNvGrpSpPr/>
          <p:nvPr/>
        </p:nvGrpSpPr>
        <p:grpSpPr>
          <a:xfrm>
            <a:off x="10262426" y="800100"/>
            <a:ext cx="1542754" cy="1348013"/>
            <a:chOff x="3554025" y="-732824"/>
            <a:chExt cx="6244453" cy="545621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70484B-801E-DABF-965D-A30A7E303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2143971">
              <a:off x="3554025" y="2112343"/>
              <a:ext cx="2201892" cy="119975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799161-4BBE-2A19-89C1-81159E9C3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9106754">
              <a:off x="5249873" y="-732824"/>
              <a:ext cx="3339967" cy="29285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03C70B-4416-9461-68E0-8A94AFD21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55519" y="3180541"/>
              <a:ext cx="1542852" cy="154285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69ACFF8-AB3C-7577-5EE2-8AF8F38CC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5400000">
              <a:off x="3641805" y="37036"/>
              <a:ext cx="1346823" cy="146743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5BF71B-A23F-B6FD-06F9-EE45F5A29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945895" y="406786"/>
              <a:ext cx="852583" cy="85258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D82974-8B44-DF42-840F-9A5B67479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rot="7807318">
              <a:off x="7161134" y="2248188"/>
              <a:ext cx="1988720" cy="916373"/>
            </a:xfrm>
            <a:prstGeom prst="rect">
              <a:avLst/>
            </a:prstGeom>
          </p:spPr>
        </p:pic>
      </p:grpSp>
      <p:pic>
        <p:nvPicPr>
          <p:cNvPr id="15" name="Content Placeholder 14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3E8BF4AC-A9F3-6DC0-9858-F58AB052B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22" y="1413334"/>
            <a:ext cx="8225422" cy="4624080"/>
          </a:xfrm>
        </p:spPr>
      </p:pic>
    </p:spTree>
    <p:extLst>
      <p:ext uri="{BB962C8B-B14F-4D97-AF65-F5344CB8AC3E}">
        <p14:creationId xmlns:p14="http://schemas.microsoft.com/office/powerpoint/2010/main" val="1830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134BC-2538-22E8-4DF5-27940E77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304800"/>
            <a:ext cx="7126211" cy="856343"/>
          </a:xfrm>
        </p:spPr>
        <p:txBody>
          <a:bodyPr>
            <a:normAutofit/>
          </a:bodyPr>
          <a:lstStyle/>
          <a:p>
            <a:r>
              <a:rPr lang="en-GB" sz="3200" b="1" i="0" u="none" strike="noStrike" dirty="0" err="1">
                <a:effectLst/>
              </a:rPr>
              <a:t>Pacte</a:t>
            </a:r>
            <a:r>
              <a:rPr lang="en-GB" sz="3200" b="1" i="0" u="none" strike="noStrike" dirty="0">
                <a:effectLst/>
              </a:rPr>
              <a:t> </a:t>
            </a:r>
            <a:r>
              <a:rPr lang="en-GB" sz="3200" b="1" i="0" u="none" strike="noStrike" dirty="0" err="1">
                <a:effectLst/>
              </a:rPr>
              <a:t>Citoyen</a:t>
            </a:r>
            <a:endParaRPr lang="de-DE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AEC0B0-7FF3-D453-2EEF-E75A33CBB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1885" y="1654629"/>
            <a:ext cx="5950857" cy="4310742"/>
          </a:xfrm>
        </p:spPr>
        <p:txBody>
          <a:bodyPr>
            <a:normAutofit fontScale="850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Chacun (+18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</a:rPr>
              <a:t>ans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) </a:t>
            </a:r>
            <a:r>
              <a:rPr lang="en-GB" sz="2400" i="0" u="none" strike="noStrike" dirty="0" err="1">
                <a:solidFill>
                  <a:srgbClr val="000000"/>
                </a:solidFill>
                <a:effectLst/>
              </a:rPr>
              <a:t>peut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40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adhérer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pacte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citoyen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avec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l’Etat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La signature du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pacte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citoyen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donne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</a:rPr>
              <a:t>accès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 au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 programme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élaboré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par le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Ministère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et Conseil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supérieur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Le programme a pour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</a:rPr>
              <a:t>objet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</a:rPr>
              <a:t>d’orienter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</a:rPr>
              <a:t>d’informer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, de former et de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</a:rPr>
              <a:t>promouvoir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 la participation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</a:rPr>
              <a:t>citoyenne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en-GB" sz="2400" b="0" i="0" u="none" strike="noStrike" dirty="0">
              <a:solidFill>
                <a:srgbClr val="00000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Modules Introduction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histoire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,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patrimoine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système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politique ,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fonctionnement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de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l’état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valeurs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, … et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langues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( A1.1) – 3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langues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administratives</a:t>
            </a:r>
            <a:endParaRPr lang="en-GB" sz="2400" b="0" i="0" u="none" strike="noStrike" dirty="0">
              <a:solidFill>
                <a:srgbClr val="00000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Modules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</a:rPr>
              <a:t>Avancés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: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approfondissement</a:t>
            </a:r>
            <a:endParaRPr lang="en-GB" sz="2400" b="0" i="0" u="none" strike="noStrike" dirty="0">
              <a:solidFill>
                <a:srgbClr val="00000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u="none" strike="noStrike" dirty="0">
                <a:solidFill>
                  <a:schemeClr val="accent2"/>
                </a:solidFill>
                <a:effectLst/>
              </a:rPr>
              <a:t>Commune : 5 euro pour </a:t>
            </a:r>
            <a:r>
              <a:rPr lang="en-GB" sz="2400" b="1" i="0" u="none" strike="noStrike" dirty="0" err="1">
                <a:solidFill>
                  <a:schemeClr val="accent2"/>
                </a:solidFill>
                <a:effectLst/>
              </a:rPr>
              <a:t>chaque</a:t>
            </a:r>
            <a:r>
              <a:rPr lang="en-GB" sz="2400" b="1" i="0" u="none" strike="noStrike" dirty="0">
                <a:solidFill>
                  <a:schemeClr val="accent2"/>
                </a:solidFill>
                <a:effectLst/>
              </a:rPr>
              <a:t> </a:t>
            </a:r>
            <a:r>
              <a:rPr lang="en-GB" sz="2400" b="1" i="0" u="none" strike="noStrike" dirty="0" err="1">
                <a:solidFill>
                  <a:schemeClr val="accent2"/>
                </a:solidFill>
                <a:effectLst/>
              </a:rPr>
              <a:t>resident·e</a:t>
            </a:r>
            <a:r>
              <a:rPr lang="en-GB" sz="2400" b="1" i="0" u="none" strike="noStrike" dirty="0">
                <a:solidFill>
                  <a:schemeClr val="accent2"/>
                </a:solidFill>
                <a:effectLst/>
              </a:rPr>
              <a:t> </a:t>
            </a:r>
            <a:r>
              <a:rPr lang="en-GB" sz="2400" b="1" i="0" u="none" strike="noStrike" dirty="0" err="1">
                <a:solidFill>
                  <a:schemeClr val="accent2"/>
                </a:solidFill>
                <a:effectLst/>
              </a:rPr>
              <a:t>adhérent·e</a:t>
            </a:r>
            <a:r>
              <a:rPr lang="en-GB" sz="2400" b="1" i="0" u="none" strike="noStrike" dirty="0">
                <a:solidFill>
                  <a:schemeClr val="accent2"/>
                </a:solidFill>
                <a:effectLst/>
              </a:rPr>
              <a:t> au </a:t>
            </a:r>
            <a:r>
              <a:rPr lang="en-GB" sz="2400" b="1" i="0" u="none" strike="noStrike" dirty="0" err="1">
                <a:solidFill>
                  <a:schemeClr val="accent2"/>
                </a:solidFill>
                <a:effectLst/>
              </a:rPr>
              <a:t>pacte</a:t>
            </a:r>
            <a:r>
              <a:rPr lang="en-GB" sz="2400" b="1" i="0" u="none" strike="noStrike" dirty="0">
                <a:solidFill>
                  <a:schemeClr val="accent2"/>
                </a:solidFill>
                <a:effectLst/>
              </a:rPr>
              <a:t> </a:t>
            </a:r>
            <a:r>
              <a:rPr lang="en-GB" sz="2400" b="1" i="0" u="none" strike="noStrike" dirty="0" err="1">
                <a:solidFill>
                  <a:schemeClr val="accent2"/>
                </a:solidFill>
                <a:effectLst/>
              </a:rPr>
              <a:t>citoyen</a:t>
            </a:r>
            <a:endParaRPr lang="en-GB" sz="2400" b="0" i="0" u="none" strike="noStrike" dirty="0">
              <a:solidFill>
                <a:schemeClr val="accent2"/>
              </a:solidFill>
              <a:effectLst/>
            </a:endParaRPr>
          </a:p>
          <a:p>
            <a:pPr algn="l"/>
            <a:endParaRPr lang="de-DE" sz="24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E55EFD-4E47-C3C6-FCCE-1AD55E0C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6ADC44-59F3-F78C-C576-1A387826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8" descr="A person and person looking at a tablet&#10;&#10;Description automatically generated">
            <a:extLst>
              <a:ext uri="{FF2B5EF4-FFF2-40B4-BE49-F238E27FC236}">
                <a16:creationId xmlns:a16="http://schemas.microsoft.com/office/drawing/2014/main" id="{72558002-222E-49A4-68FE-867C9049FB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b="10526"/>
          <a:stretch>
            <a:fillRect/>
          </a:stretch>
        </p:blipFill>
        <p:spPr>
          <a:xfrm>
            <a:off x="7137400" y="1071563"/>
            <a:ext cx="4662488" cy="4714875"/>
          </a:xfrm>
        </p:spPr>
      </p:pic>
    </p:spTree>
    <p:extLst>
      <p:ext uri="{BB962C8B-B14F-4D97-AF65-F5344CB8AC3E}">
        <p14:creationId xmlns:p14="http://schemas.microsoft.com/office/powerpoint/2010/main" val="169907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5F90B8F-2267-0239-4295-50E7F527A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6256B4-568A-FC47-0D31-880523BA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72CC75-F022-2687-BDEB-0F0CBD51F5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066" y="3429001"/>
            <a:ext cx="7510448" cy="782941"/>
          </a:xfrm>
        </p:spPr>
        <p:txBody>
          <a:bodyPr/>
          <a:lstStyle/>
          <a:p>
            <a:r>
              <a:rPr lang="de-DE" dirty="0"/>
              <a:t>Gemengepakt </a:t>
            </a:r>
            <a:r>
              <a:rPr lang="de-DE" dirty="0" err="1"/>
              <a:t>vum</a:t>
            </a:r>
            <a:r>
              <a:rPr lang="de-DE" dirty="0"/>
              <a:t> interkulturellen </a:t>
            </a:r>
            <a:r>
              <a:rPr lang="de-DE" dirty="0" err="1"/>
              <a:t>Zesummeliewen</a:t>
            </a:r>
            <a:endParaRPr lang="en-LU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33BDC6-F320-A688-61C7-4BBFA966EB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18" y="4215965"/>
            <a:ext cx="5471583" cy="957285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8A4776-3AD5-B36D-4EC0-0A29A0D1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44505">
            <a:off x="8302225" y="2520218"/>
            <a:ext cx="2562657" cy="22469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42E115-8FB0-A465-1A7D-1B2D20842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218" y="1460471"/>
            <a:ext cx="799782" cy="7997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91C28C-D9DC-929F-3162-BF8DA05CB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26945">
            <a:off x="7489333" y="3322256"/>
            <a:ext cx="699484" cy="7621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10B64BA-8577-5846-2F87-6EADF26E6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769" y="1269329"/>
            <a:ext cx="727060" cy="7270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F64AD3-3C33-80B0-ADDA-32E1D1F27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04802">
            <a:off x="8536109" y="1425442"/>
            <a:ext cx="1086580" cy="5006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236D32-B321-F478-0212-B12A89F77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36866">
            <a:off x="6757534" y="2215161"/>
            <a:ext cx="1450617" cy="7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5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134BC-2538-22E8-4DF5-27940E77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304800"/>
            <a:ext cx="7126211" cy="856343"/>
          </a:xfrm>
        </p:spPr>
        <p:txBody>
          <a:bodyPr>
            <a:normAutofit/>
          </a:bodyPr>
          <a:lstStyle/>
          <a:p>
            <a:r>
              <a:rPr lang="en-GB" sz="3200" b="1" i="0" u="none" strike="noStrike" dirty="0">
                <a:effectLst/>
              </a:rPr>
              <a:t>Le plan </a:t>
            </a:r>
            <a:r>
              <a:rPr lang="en-GB" sz="3200" b="1" i="0" u="none" strike="noStrike" dirty="0" err="1">
                <a:effectLst/>
              </a:rPr>
              <a:t>d’action</a:t>
            </a:r>
            <a:r>
              <a:rPr lang="en-GB" sz="3200" b="1" i="0" u="none" strike="noStrike" dirty="0">
                <a:effectLst/>
              </a:rPr>
              <a:t> national du VEI</a:t>
            </a:r>
            <a:endParaRPr lang="de-DE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AEC0B0-7FF3-D453-2EEF-E75A33CBB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1885" y="1988457"/>
            <a:ext cx="11176001" cy="397691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u="none" strike="noStrike" dirty="0">
                <a:solidFill>
                  <a:srgbClr val="231F20"/>
                </a:solidFill>
                <a:effectLst/>
              </a:rPr>
              <a:t>Le </a:t>
            </a:r>
            <a:r>
              <a:rPr lang="en-GB" sz="2400" b="1" i="0" u="none" strike="noStrike" dirty="0" err="1">
                <a:solidFill>
                  <a:srgbClr val="231F20"/>
                </a:solidFill>
                <a:effectLst/>
              </a:rPr>
              <a:t>projet</a:t>
            </a:r>
            <a:r>
              <a:rPr lang="en-GB" sz="2400" b="1" i="0" u="none" strike="noStrike" dirty="0">
                <a:solidFill>
                  <a:srgbClr val="231F20"/>
                </a:solidFill>
                <a:effectLst/>
              </a:rPr>
              <a:t> du PAN VEI </a:t>
            </a:r>
            <a:r>
              <a:rPr lang="en-GB" sz="2400" b="1" i="0" u="none" strike="noStrike" dirty="0" err="1">
                <a:solidFill>
                  <a:srgbClr val="231F20"/>
                </a:solidFill>
                <a:effectLst/>
              </a:rPr>
              <a:t>est</a:t>
            </a:r>
            <a:r>
              <a:rPr lang="en-GB" sz="2400" b="1" i="0" u="none" strike="noStrike" dirty="0">
                <a:solidFill>
                  <a:srgbClr val="231F20"/>
                </a:solidFill>
                <a:effectLst/>
              </a:rPr>
              <a:t> </a:t>
            </a:r>
            <a:r>
              <a:rPr lang="en-GB" sz="2400" b="1" i="0" u="none" strike="noStrike" dirty="0" err="1">
                <a:solidFill>
                  <a:srgbClr val="231F20"/>
                </a:solidFill>
                <a:effectLst/>
              </a:rPr>
              <a:t>élaboré</a:t>
            </a:r>
            <a:r>
              <a:rPr lang="en-GB" sz="2400" b="1" i="0" u="none" strike="noStrike" dirty="0">
                <a:solidFill>
                  <a:srgbClr val="231F20"/>
                </a:solidFill>
                <a:effectLst/>
              </a:rPr>
              <a:t> par le </a:t>
            </a:r>
            <a:r>
              <a:rPr lang="en-GB" sz="2400" b="1" i="0" u="none" strike="noStrike" dirty="0" err="1">
                <a:solidFill>
                  <a:srgbClr val="231F20"/>
                </a:solidFill>
                <a:effectLst/>
              </a:rPr>
              <a:t>Ministre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: les axes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</a:rPr>
              <a:t>stratégiques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 du vivr</a:t>
            </a:r>
            <a:r>
              <a:rPr lang="en-GB" sz="2400" dirty="0">
                <a:solidFill>
                  <a:srgbClr val="231F20"/>
                </a:solidFill>
              </a:rPr>
              <a:t>e 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ensemble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</a:rPr>
              <a:t>interculturel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; les orientations et les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</a:rPr>
              <a:t>objectifs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 politiques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Les actions et les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</a:rPr>
              <a:t>mesures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</a:rPr>
              <a:t>à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</a:rPr>
              <a:t>mettre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</a:rPr>
              <a:t>en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 place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</a:rPr>
              <a:t>ainsi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 que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</a:rPr>
              <a:t>leur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 mise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</a:rPr>
              <a:t>en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</a:rPr>
              <a:t>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</a:rPr>
              <a:t>œuvre</a:t>
            </a:r>
            <a:endParaRPr lang="en-GB" sz="2400" dirty="0">
              <a:solidFill>
                <a:srgbClr val="231F2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YAFdJs2qTWQ 0"/>
              </a:rPr>
              <a:t>Pendant 4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  <a:latin typeface="YAFdJs2qTWQ 0"/>
              </a:rPr>
              <a:t>mois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YAFdJs2qTWQ 0"/>
              </a:rPr>
              <a:t> le plan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  <a:latin typeface="YAFdJs2qTWQ 0"/>
              </a:rPr>
              <a:t>est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YAFdJs2qTWQ 0"/>
              </a:rPr>
              <a:t>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  <a:latin typeface="YAFdJs2qTWQ 0"/>
              </a:rPr>
              <a:t>consulté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YAFdJs2qTWQ 0"/>
              </a:rPr>
              <a:t> avec les conseils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  <a:latin typeface="YAFdJs2qTWQ 0"/>
              </a:rPr>
              <a:t>communaux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YAFdJs2qTWQ 0"/>
              </a:rPr>
              <a:t>, les commissions VEI et le conseil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  <a:latin typeface="YAFdJs2qTWQ 0"/>
              </a:rPr>
              <a:t>supérieur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YAFdJs2qTWQ 0"/>
              </a:rPr>
              <a:t> de la VEI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YAFdJs2qTWQ 0"/>
              </a:rPr>
              <a:t>Le plan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  <a:latin typeface="YAFdJs2qTWQ 0"/>
              </a:rPr>
              <a:t>avisé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YAFdJs2qTWQ 0"/>
              </a:rPr>
              <a:t>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  <a:latin typeface="YAFdJs2qTWQ 0"/>
              </a:rPr>
              <a:t>est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YAFdJs2qTWQ 0"/>
              </a:rPr>
              <a:t>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  <a:latin typeface="YAFdJs2qTWQ 0"/>
              </a:rPr>
              <a:t>publié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YAFdJs2qTWQ 0"/>
              </a:rPr>
              <a:t> par le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  <a:latin typeface="YAFdJs2qTWQ 0"/>
              </a:rPr>
              <a:t>gouvernement</a:t>
            </a:r>
            <a:r>
              <a:rPr lang="en-GB" sz="2400" b="0" i="0" u="none" strike="noStrike" dirty="0">
                <a:solidFill>
                  <a:srgbClr val="231F20"/>
                </a:solidFill>
                <a:effectLst/>
                <a:latin typeface="YAFdJs2qTWQ 0"/>
              </a:rPr>
              <a:t> au Journal </a:t>
            </a:r>
            <a:r>
              <a:rPr lang="en-GB" sz="2400" b="0" i="0" u="none" strike="noStrike" dirty="0" err="1">
                <a:solidFill>
                  <a:srgbClr val="231F20"/>
                </a:solidFill>
                <a:effectLst/>
                <a:latin typeface="YAFdJs2qTWQ 0"/>
              </a:rPr>
              <a:t>Officiel</a:t>
            </a:r>
            <a:endParaRPr lang="en-GB" sz="2400" b="0" i="0" u="none" strike="noStrike" dirty="0">
              <a:solidFill>
                <a:srgbClr val="231F20"/>
              </a:solidFill>
              <a:effectLst/>
              <a:latin typeface="YAFdJs2qTWQ 0"/>
            </a:endParaRPr>
          </a:p>
          <a:p>
            <a:pPr algn="l"/>
            <a:endParaRPr lang="en-GB" sz="2400" b="0" i="0" u="none" strike="noStrike" dirty="0">
              <a:solidFill>
                <a:srgbClr val="231F20"/>
              </a:solidFill>
              <a:effectLst/>
              <a:latin typeface="YAFdJs2qTWQ 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b="0" i="0" u="none" strike="noStrike" dirty="0">
              <a:solidFill>
                <a:srgbClr val="231F2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E55EFD-4E47-C3C6-FCCE-1AD55E0C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6ADC44-59F3-F78C-C576-1A387826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e 13">
            <a:extLst>
              <a:ext uri="{FF2B5EF4-FFF2-40B4-BE49-F238E27FC236}">
                <a16:creationId xmlns:a16="http://schemas.microsoft.com/office/drawing/2014/main" id="{2A8FF987-128A-B435-FA79-BD2C37FE416E}"/>
              </a:ext>
            </a:extLst>
          </p:cNvPr>
          <p:cNvGrpSpPr/>
          <p:nvPr/>
        </p:nvGrpSpPr>
        <p:grpSpPr>
          <a:xfrm>
            <a:off x="9130993" y="3701143"/>
            <a:ext cx="1722359" cy="1885647"/>
            <a:chOff x="1659468" y="2074333"/>
            <a:chExt cx="922121" cy="914400"/>
          </a:xfrm>
        </p:grpSpPr>
        <p:pic>
          <p:nvPicPr>
            <p:cNvPr id="10" name="Image 14">
              <a:extLst>
                <a:ext uri="{FF2B5EF4-FFF2-40B4-BE49-F238E27FC236}">
                  <a16:creationId xmlns:a16="http://schemas.microsoft.com/office/drawing/2014/main" id="{E2394D4A-F244-27EE-945D-3A0F015C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5705" y="2360518"/>
              <a:ext cx="585884" cy="585884"/>
            </a:xfrm>
            <a:prstGeom prst="rect">
              <a:avLst/>
            </a:prstGeom>
          </p:spPr>
        </p:pic>
        <p:pic>
          <p:nvPicPr>
            <p:cNvPr id="11" name="Graphique 15" descr="Commentaire important contour">
              <a:extLst>
                <a:ext uri="{FF2B5EF4-FFF2-40B4-BE49-F238E27FC236}">
                  <a16:creationId xmlns:a16="http://schemas.microsoft.com/office/drawing/2014/main" id="{FB94B9D4-6D70-1CE0-3057-7661405AA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59468" y="207433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4136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57FFA28-0B4E-4061-B481-EAB4BCDF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674D07-05FC-4864-6CAD-3FC01195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3145E89-DDBD-16DC-D4D7-B71578D3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4"/>
            <a:ext cx="10515600" cy="623796"/>
          </a:xfrm>
        </p:spPr>
        <p:txBody>
          <a:bodyPr/>
          <a:lstStyle/>
          <a:p>
            <a:r>
              <a:rPr lang="en-GB" b="1" i="0" u="none" strike="noStrike" dirty="0">
                <a:effectLst/>
              </a:rPr>
              <a:t>Conseil </a:t>
            </a:r>
            <a:r>
              <a:rPr lang="en-GB" b="1" i="0" u="none" strike="noStrike" dirty="0" err="1">
                <a:effectLst/>
              </a:rPr>
              <a:t>Supérieur</a:t>
            </a:r>
            <a:r>
              <a:rPr lang="en-GB" b="1" i="0" u="none" strike="noStrike" dirty="0">
                <a:effectLst/>
              </a:rPr>
              <a:t> du VEI</a:t>
            </a:r>
            <a:endParaRPr lang="de-DE" dirty="0"/>
          </a:p>
        </p:txBody>
      </p:sp>
      <p:pic>
        <p:nvPicPr>
          <p:cNvPr id="9" name="Picture Placeholder 8" descr="A person with arrows pointing to a diagram&#10;&#10;Description automatically generated with medium confidence">
            <a:extLst>
              <a:ext uri="{FF2B5EF4-FFF2-40B4-BE49-F238E27FC236}">
                <a16:creationId xmlns:a16="http://schemas.microsoft.com/office/drawing/2014/main" id="{555FC77D-0C6D-37DC-810D-7D9E4C750F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b="3810"/>
          <a:stretch>
            <a:fillRect/>
          </a:stretch>
        </p:blipFill>
        <p:spPr>
          <a:xfrm>
            <a:off x="495472" y="1451430"/>
            <a:ext cx="11460119" cy="4425495"/>
          </a:xfrm>
        </p:spPr>
      </p:pic>
    </p:spTree>
    <p:extLst>
      <p:ext uri="{BB962C8B-B14F-4D97-AF65-F5344CB8AC3E}">
        <p14:creationId xmlns:p14="http://schemas.microsoft.com/office/powerpoint/2010/main" val="1682069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11AE1A-3DFF-1E93-EA1C-0DABD636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99C02-DE0A-6918-4AB5-CCBB64A4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64207FE-A1CF-1626-208C-550779D2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fr-FR" sz="3600" b="1" i="0" u="none" strike="noStrike" dirty="0">
                <a:effectLst/>
              </a:rPr>
              <a:t>Commission communale de VEI</a:t>
            </a:r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429BFD1-4D3E-0979-FD92-79B7E363E17F}"/>
              </a:ext>
            </a:extLst>
          </p:cNvPr>
          <p:cNvGrpSpPr/>
          <p:nvPr/>
        </p:nvGrpSpPr>
        <p:grpSpPr>
          <a:xfrm>
            <a:off x="10363200" y="638629"/>
            <a:ext cx="1640114" cy="1306286"/>
            <a:chOff x="3554025" y="-732824"/>
            <a:chExt cx="6244453" cy="545621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70484B-801E-DABF-965D-A30A7E303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2143971">
              <a:off x="3554025" y="2112343"/>
              <a:ext cx="2201892" cy="119975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799161-4BBE-2A19-89C1-81159E9C3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9106754">
              <a:off x="5249873" y="-732824"/>
              <a:ext cx="3339967" cy="29285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03C70B-4416-9461-68E0-8A94AFD21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55519" y="3180541"/>
              <a:ext cx="1542852" cy="154285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69ACFF8-AB3C-7577-5EE2-8AF8F38CC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5400000">
              <a:off x="3641805" y="37036"/>
              <a:ext cx="1346823" cy="146743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5BF71B-A23F-B6FD-06F9-EE45F5A29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945895" y="406786"/>
              <a:ext cx="852583" cy="85258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D82974-8B44-DF42-840F-9A5B67479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rot="7807318">
              <a:off x="7161134" y="2248188"/>
              <a:ext cx="1988720" cy="916373"/>
            </a:xfrm>
            <a:prstGeom prst="rect">
              <a:avLst/>
            </a:prstGeom>
          </p:spPr>
        </p:pic>
      </p:grpSp>
      <p:grpSp>
        <p:nvGrpSpPr>
          <p:cNvPr id="15" name="Groupe 19">
            <a:extLst>
              <a:ext uri="{FF2B5EF4-FFF2-40B4-BE49-F238E27FC236}">
                <a16:creationId xmlns:a16="http://schemas.microsoft.com/office/drawing/2014/main" id="{12C9C117-3FCA-41AA-952A-09DB0164FAD7}"/>
              </a:ext>
            </a:extLst>
          </p:cNvPr>
          <p:cNvGrpSpPr/>
          <p:nvPr/>
        </p:nvGrpSpPr>
        <p:grpSpPr>
          <a:xfrm>
            <a:off x="4731659" y="2862942"/>
            <a:ext cx="2296092" cy="2610169"/>
            <a:chOff x="6453182" y="2099190"/>
            <a:chExt cx="934319" cy="948810"/>
          </a:xfrm>
        </p:grpSpPr>
        <p:pic>
          <p:nvPicPr>
            <p:cNvPr id="16" name="Image 20">
              <a:extLst>
                <a:ext uri="{FF2B5EF4-FFF2-40B4-BE49-F238E27FC236}">
                  <a16:creationId xmlns:a16="http://schemas.microsoft.com/office/drawing/2014/main" id="{33123737-1114-55F9-F9C3-33B525CE3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1516269">
              <a:off x="6453182" y="2099190"/>
              <a:ext cx="934319" cy="509084"/>
            </a:xfrm>
            <a:prstGeom prst="rect">
              <a:avLst/>
            </a:prstGeom>
          </p:spPr>
        </p:pic>
        <p:pic>
          <p:nvPicPr>
            <p:cNvPr id="17" name="Graphique 21" descr="Avis des clients contour">
              <a:extLst>
                <a:ext uri="{FF2B5EF4-FFF2-40B4-BE49-F238E27FC236}">
                  <a16:creationId xmlns:a16="http://schemas.microsoft.com/office/drawing/2014/main" id="{20CEEFEA-A0FC-2705-84CB-0173F096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68533" y="2133600"/>
              <a:ext cx="914400" cy="91440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80A481-2556-B1B3-90B1-EA7749FF2713}"/>
              </a:ext>
            </a:extLst>
          </p:cNvPr>
          <p:cNvSpPr txBox="1"/>
          <p:nvPr/>
        </p:nvSpPr>
        <p:spPr>
          <a:xfrm>
            <a:off x="4830843" y="2598057"/>
            <a:ext cx="2187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U" sz="2400" b="1" dirty="0"/>
              <a:t>Mission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49FAEF-8759-C56C-938A-FAA2E37E2925}"/>
              </a:ext>
            </a:extLst>
          </p:cNvPr>
          <p:cNvSpPr txBox="1"/>
          <p:nvPr/>
        </p:nvSpPr>
        <p:spPr>
          <a:xfrm>
            <a:off x="246742" y="1834385"/>
            <a:ext cx="4824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31F20"/>
                </a:solidFill>
              </a:rPr>
              <a:t>i</a:t>
            </a:r>
            <a:r>
              <a:rPr lang="fr-FR" sz="1600" b="1" i="0" u="none" strike="noStrike" dirty="0">
                <a:solidFill>
                  <a:srgbClr val="231F20"/>
                </a:solidFill>
                <a:effectLst/>
              </a:rPr>
              <a:t>dentifier les priorités et d’éventuels obstacles rencontrés dans le domaine du vivre-ensemble interculturel</a:t>
            </a:r>
            <a:endParaRPr lang="fr-FR" sz="16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2FF5AB-5FC3-404E-34D1-0CE1CECF753C}"/>
              </a:ext>
            </a:extLst>
          </p:cNvPr>
          <p:cNvSpPr txBox="1"/>
          <p:nvPr/>
        </p:nvSpPr>
        <p:spPr>
          <a:xfrm>
            <a:off x="246742" y="3570514"/>
            <a:ext cx="4723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0" u="none" strike="noStrike" dirty="0">
                <a:solidFill>
                  <a:srgbClr val="231F20"/>
                </a:solidFill>
                <a:effectLst/>
              </a:rPr>
              <a:t>assister la commune dans le développement et la mise en œuvre des mesures et activités favorisant le vivre-ensemble interculturel au niveau de la commune</a:t>
            </a:r>
            <a:endParaRPr lang="fr-FR" sz="16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BAB937-05B2-DDBD-911D-9268CFA6D1B9}"/>
              </a:ext>
            </a:extLst>
          </p:cNvPr>
          <p:cNvSpPr txBox="1"/>
          <p:nvPr/>
        </p:nvSpPr>
        <p:spPr>
          <a:xfrm>
            <a:off x="332743" y="5473111"/>
            <a:ext cx="72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0" u="none" strike="noStrike" dirty="0">
                <a:solidFill>
                  <a:srgbClr val="231F20"/>
                </a:solidFill>
                <a:effectLst/>
              </a:rPr>
              <a:t>promouvoir l’accès à l’information, la participation citoyenne et la vie associative</a:t>
            </a:r>
            <a:endParaRPr lang="fr-FR" sz="16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2EA79E-33DE-2475-6A01-DFC34A3E5205}"/>
              </a:ext>
            </a:extLst>
          </p:cNvPr>
          <p:cNvSpPr txBox="1"/>
          <p:nvPr/>
        </p:nvSpPr>
        <p:spPr>
          <a:xfrm>
            <a:off x="7345311" y="1934208"/>
            <a:ext cx="4471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0" u="none" strike="noStrike" dirty="0">
                <a:solidFill>
                  <a:srgbClr val="231F20"/>
                </a:solidFill>
                <a:effectLst/>
              </a:rPr>
              <a:t>Favoriser le dialogue, l’échange interculturel et la compréhension mutuelle entre tous les résidents de la commune</a:t>
            </a:r>
            <a:endParaRPr lang="fr-FR" sz="16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B15970-E1BF-B26B-7908-D1B4A06B67E0}"/>
              </a:ext>
            </a:extLst>
          </p:cNvPr>
          <p:cNvSpPr txBox="1"/>
          <p:nvPr/>
        </p:nvSpPr>
        <p:spPr>
          <a:xfrm>
            <a:off x="7460342" y="3429000"/>
            <a:ext cx="4731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0" u="none" strike="noStrike" dirty="0">
                <a:solidFill>
                  <a:srgbClr val="231F20"/>
                </a:solidFill>
                <a:effectLst/>
              </a:rPr>
              <a:t>veiller au respect des valeurs du vivre-ensemble interculturel et notamment de sensibiliser et de mettre en place des mesures de lutte contre le racisme et toute forme de discrimination</a:t>
            </a:r>
            <a:endParaRPr lang="fr-FR" sz="16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6D173D-3F73-2C30-3626-0E9B1B95BEDD}"/>
              </a:ext>
            </a:extLst>
          </p:cNvPr>
          <p:cNvSpPr txBox="1"/>
          <p:nvPr/>
        </p:nvSpPr>
        <p:spPr>
          <a:xfrm>
            <a:off x="7793088" y="5109130"/>
            <a:ext cx="429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0" u="none" strike="noStrike" dirty="0">
                <a:solidFill>
                  <a:srgbClr val="231F20"/>
                </a:solidFill>
                <a:effectLst/>
              </a:rPr>
              <a:t>élire les représentants communaux du conseil supérieur</a:t>
            </a:r>
            <a:endParaRPr lang="fr-FR" sz="1600" b="1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6010C3C-631A-F224-E5A7-70558B92EA95}"/>
              </a:ext>
            </a:extLst>
          </p:cNvPr>
          <p:cNvCxnSpPr>
            <a:cxnSpLocks/>
            <a:endCxn id="16" idx="3"/>
          </p:cNvCxnSpPr>
          <p:nvPr/>
        </p:nvCxnSpPr>
        <p:spPr>
          <a:xfrm>
            <a:off x="4557486" y="2936636"/>
            <a:ext cx="199002" cy="3890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 10">
            <a:extLst>
              <a:ext uri="{FF2B5EF4-FFF2-40B4-BE49-F238E27FC236}">
                <a16:creationId xmlns:a16="http://schemas.microsoft.com/office/drawing/2014/main" id="{176B749F-E16C-DBB4-450C-70CD53CDE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8917" y="2022093"/>
            <a:ext cx="223932" cy="204119"/>
          </a:xfrm>
          <a:prstGeom prst="rect">
            <a:avLst/>
          </a:prstGeom>
        </p:spPr>
      </p:pic>
      <p:pic>
        <p:nvPicPr>
          <p:cNvPr id="42" name="Image 8">
            <a:extLst>
              <a:ext uri="{FF2B5EF4-FFF2-40B4-BE49-F238E27FC236}">
                <a16:creationId xmlns:a16="http://schemas.microsoft.com/office/drawing/2014/main" id="{27783A4C-B35E-909B-00D3-25C9BE3F8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909" y="3519244"/>
            <a:ext cx="269001" cy="245200"/>
          </a:xfrm>
          <a:prstGeom prst="rect">
            <a:avLst/>
          </a:prstGeom>
        </p:spPr>
      </p:pic>
      <p:pic>
        <p:nvPicPr>
          <p:cNvPr id="43" name="Image 8">
            <a:extLst>
              <a:ext uri="{FF2B5EF4-FFF2-40B4-BE49-F238E27FC236}">
                <a16:creationId xmlns:a16="http://schemas.microsoft.com/office/drawing/2014/main" id="{D2BF7DF0-0BEE-037C-7A75-E41E3693D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8" y="5552864"/>
            <a:ext cx="231145" cy="210693"/>
          </a:xfrm>
          <a:prstGeom prst="rect">
            <a:avLst/>
          </a:prstGeom>
        </p:spPr>
      </p:pic>
      <p:pic>
        <p:nvPicPr>
          <p:cNvPr id="44" name="Image 9">
            <a:extLst>
              <a:ext uri="{FF2B5EF4-FFF2-40B4-BE49-F238E27FC236}">
                <a16:creationId xmlns:a16="http://schemas.microsoft.com/office/drawing/2014/main" id="{17928208-1988-374F-5874-B3A5A0840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462930" y="5008056"/>
            <a:ext cx="322448" cy="385423"/>
          </a:xfrm>
          <a:prstGeom prst="rect">
            <a:avLst/>
          </a:prstGeom>
        </p:spPr>
      </p:pic>
      <p:pic>
        <p:nvPicPr>
          <p:cNvPr id="45" name="Image 11">
            <a:extLst>
              <a:ext uri="{FF2B5EF4-FFF2-40B4-BE49-F238E27FC236}">
                <a16:creationId xmlns:a16="http://schemas.microsoft.com/office/drawing/2014/main" id="{3BAD8F15-C8E9-E4A4-C597-E4EA8B55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07318">
            <a:off x="14409" y="1935599"/>
            <a:ext cx="342203" cy="172988"/>
          </a:xfrm>
          <a:prstGeom prst="rect">
            <a:avLst/>
          </a:prstGeom>
        </p:spPr>
      </p:pic>
      <p:pic>
        <p:nvPicPr>
          <p:cNvPr id="46" name="Image 7">
            <a:extLst>
              <a:ext uri="{FF2B5EF4-FFF2-40B4-BE49-F238E27FC236}">
                <a16:creationId xmlns:a16="http://schemas.microsoft.com/office/drawing/2014/main" id="{0F6D32C4-2D04-4AEA-7628-B94C3EBD4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06754">
            <a:off x="44436" y="3672669"/>
            <a:ext cx="229658" cy="1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134BC-2538-22E8-4DF5-27940E77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304800"/>
            <a:ext cx="7126211" cy="856343"/>
          </a:xfrm>
        </p:spPr>
        <p:txBody>
          <a:bodyPr>
            <a:normAutofit/>
          </a:bodyPr>
          <a:lstStyle/>
          <a:p>
            <a:r>
              <a:rPr lang="fr-FR" sz="3200" b="1" i="0" u="none" strike="noStrike" dirty="0">
                <a:effectLst/>
              </a:rPr>
              <a:t>Commission communale de VEI</a:t>
            </a:r>
            <a:endParaRPr lang="fr-FR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AEC0B0-7FF3-D453-2EEF-E75A33CBB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1886" y="1988457"/>
            <a:ext cx="8897258" cy="3976914"/>
          </a:xfrm>
        </p:spPr>
        <p:txBody>
          <a:bodyPr>
            <a:normAutofit lnSpcReduction="10000"/>
          </a:bodyPr>
          <a:lstStyle/>
          <a:p>
            <a:pPr algn="l"/>
            <a:r>
              <a:rPr lang="fr-FR" sz="2400" b="1" i="0" u="none" strike="noStrike" dirty="0">
                <a:solidFill>
                  <a:srgbClr val="004AAD"/>
                </a:solidFill>
                <a:effectLst/>
              </a:rPr>
              <a:t>Nouveauté :</a:t>
            </a:r>
            <a:endParaRPr lang="fr-FR" sz="2400" b="1" i="0" u="none" strike="noStrike" dirty="0">
              <a:solidFill>
                <a:srgbClr val="231F2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1F20"/>
                </a:solidFill>
              </a:rPr>
              <a:t>L</a:t>
            </a:r>
            <a:r>
              <a:rPr lang="fr-FR" sz="2400" i="0" u="none" strike="noStrike" dirty="0">
                <a:solidFill>
                  <a:srgbClr val="231F20"/>
                </a:solidFill>
                <a:effectLst/>
              </a:rPr>
              <a:t>es membres de la commission communale doivent résider ou travailler sur le territoire de la commune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i="0" u="none" strike="noStrike" dirty="0">
                <a:solidFill>
                  <a:srgbClr val="231F20"/>
                </a:solidFill>
                <a:effectLst/>
              </a:rPr>
              <a:t>Transmission des noms et coordonnées des membres au ministère: </a:t>
            </a:r>
            <a:r>
              <a:rPr lang="fr-FR" sz="2400" dirty="0">
                <a:hlinkClick r:id="rId2"/>
              </a:rPr>
              <a:t>gemengen.zesummeliewen@fm.etat.lu</a:t>
            </a:r>
            <a:r>
              <a:rPr lang="fr-FR" sz="2400" dirty="0"/>
              <a:t> </a:t>
            </a:r>
            <a:endParaRPr lang="fr-FR" sz="2400" i="0" u="none" strike="noStrike" dirty="0">
              <a:solidFill>
                <a:srgbClr val="231F2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400" i="0" u="none" strike="noStrike" dirty="0">
                <a:solidFill>
                  <a:srgbClr val="231F20"/>
                </a:solidFill>
                <a:effectLst/>
              </a:rPr>
              <a:t>Tous les membres des CCVEI élisent (et sont éventuellement </a:t>
            </a:r>
            <a:r>
              <a:rPr lang="fr-FR" sz="2400" i="0" u="none" strike="noStrike" dirty="0" err="1">
                <a:solidFill>
                  <a:srgbClr val="231F20"/>
                </a:solidFill>
                <a:effectLst/>
              </a:rPr>
              <a:t>candidat·e·s</a:t>
            </a:r>
            <a:r>
              <a:rPr lang="fr-FR" sz="2400" i="0" u="none" strike="noStrike" dirty="0">
                <a:solidFill>
                  <a:srgbClr val="231F20"/>
                </a:solidFill>
                <a:effectLst/>
              </a:rPr>
              <a:t>) pour le </a:t>
            </a:r>
            <a:r>
              <a:rPr lang="fr-FR" sz="2400" b="1" i="0" u="none" strike="noStrike" dirty="0">
                <a:solidFill>
                  <a:srgbClr val="231F20"/>
                </a:solidFill>
                <a:effectLst/>
              </a:rPr>
              <a:t>Conseil supérieur du vivre ensemble interculturel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400" i="0" u="none" strike="noStrike" dirty="0">
                <a:solidFill>
                  <a:srgbClr val="231F20"/>
                </a:solidFill>
                <a:effectLst/>
              </a:rPr>
              <a:t>Le règlement d’ordre intérieur (ROI) est pris par la commune et n’est plus défini par la loi</a:t>
            </a:r>
            <a:endParaRPr lang="fr-FR" sz="2400" i="0" u="none" strike="noStrike" dirty="0">
              <a:solidFill>
                <a:srgbClr val="231F20"/>
              </a:solidFill>
              <a:effectLst/>
              <a:latin typeface="YAFdJs2qTWQ 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b="0" i="0" u="none" strike="noStrike" dirty="0">
              <a:solidFill>
                <a:srgbClr val="231F2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E55EFD-4E47-C3C6-FCCE-1AD55E0C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6ADC44-59F3-F78C-C576-1A387826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e 19">
            <a:extLst>
              <a:ext uri="{FF2B5EF4-FFF2-40B4-BE49-F238E27FC236}">
                <a16:creationId xmlns:a16="http://schemas.microsoft.com/office/drawing/2014/main" id="{265B7373-8396-1D6A-C8E9-8C19F3E71BC4}"/>
              </a:ext>
            </a:extLst>
          </p:cNvPr>
          <p:cNvGrpSpPr/>
          <p:nvPr/>
        </p:nvGrpSpPr>
        <p:grpSpPr>
          <a:xfrm>
            <a:off x="9523721" y="2249714"/>
            <a:ext cx="1863502" cy="2032000"/>
            <a:chOff x="6453182" y="2099190"/>
            <a:chExt cx="934319" cy="948810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7F965ABF-DF2B-CE90-8191-538685F52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516269">
              <a:off x="6453182" y="2099190"/>
              <a:ext cx="934319" cy="509084"/>
            </a:xfrm>
            <a:prstGeom prst="rect">
              <a:avLst/>
            </a:prstGeom>
          </p:spPr>
        </p:pic>
        <p:pic>
          <p:nvPicPr>
            <p:cNvPr id="9" name="Graphique 21" descr="Avis des clients contour">
              <a:extLst>
                <a:ext uri="{FF2B5EF4-FFF2-40B4-BE49-F238E27FC236}">
                  <a16:creationId xmlns:a16="http://schemas.microsoft.com/office/drawing/2014/main" id="{6B34D970-48C9-C9D6-05E7-1D594084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68533" y="213360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6072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57FFA28-0B4E-4061-B481-EAB4BCDF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674D07-05FC-4864-6CAD-3FC01195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3145E89-DDBD-16DC-D4D7-B71578D3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4"/>
            <a:ext cx="10515600" cy="623796"/>
          </a:xfrm>
        </p:spPr>
        <p:txBody>
          <a:bodyPr/>
          <a:lstStyle/>
          <a:p>
            <a:r>
              <a:rPr lang="en-GB" b="1" i="0" u="none" strike="noStrike" dirty="0" err="1">
                <a:effectLst/>
              </a:rPr>
              <a:t>Biergerpool</a:t>
            </a:r>
            <a:r>
              <a:rPr lang="en-GB" b="1" i="0" u="none" strike="noStrike" dirty="0">
                <a:effectLst/>
              </a:rPr>
              <a:t>  - </a:t>
            </a:r>
            <a:r>
              <a:rPr lang="en-GB" b="1" i="0" u="none" strike="noStrike" dirty="0" err="1">
                <a:effectLst/>
              </a:rPr>
              <a:t>outil</a:t>
            </a:r>
            <a:r>
              <a:rPr lang="en-GB" b="1" i="0" u="none" strike="noStrike" dirty="0">
                <a:effectLst/>
              </a:rPr>
              <a:t> de communication pour les communes</a:t>
            </a:r>
            <a:endParaRPr lang="de-DE" dirty="0"/>
          </a:p>
        </p:txBody>
      </p:sp>
      <p:pic>
        <p:nvPicPr>
          <p:cNvPr id="10" name="Picture Placeholder 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04091E3-7C0E-8248-9053-8E9FA20743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" t="42630" r="91146" b="11630"/>
          <a:stretch/>
        </p:blipFill>
        <p:spPr>
          <a:xfrm>
            <a:off x="156417" y="2911558"/>
            <a:ext cx="936000" cy="2124000"/>
          </a:xfrm>
        </p:spPr>
      </p:pic>
      <p:sp>
        <p:nvSpPr>
          <p:cNvPr id="4" name="Titre 4">
            <a:extLst>
              <a:ext uri="{FF2B5EF4-FFF2-40B4-BE49-F238E27FC236}">
                <a16:creationId xmlns:a16="http://schemas.microsoft.com/office/drawing/2014/main" id="{DB51126E-19B1-C874-425C-F08A79BCE57F}"/>
              </a:ext>
            </a:extLst>
          </p:cNvPr>
          <p:cNvSpPr txBox="1">
            <a:spLocks/>
          </p:cNvSpPr>
          <p:nvPr/>
        </p:nvSpPr>
        <p:spPr>
          <a:xfrm>
            <a:off x="736979" y="1827205"/>
            <a:ext cx="10403038" cy="36182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2400" b="0" dirty="0"/>
              <a:t>Le “</a:t>
            </a:r>
            <a:r>
              <a:rPr lang="fr-FR" sz="2400" b="0" dirty="0" err="1"/>
              <a:t>Biergerpool</a:t>
            </a:r>
            <a:r>
              <a:rPr lang="fr-FR" sz="2400" b="0" dirty="0"/>
              <a:t>“ est un système de distribution de courriel (Newsletter) simple et efficace propose </a:t>
            </a:r>
            <a:r>
              <a:rPr lang="fr-FR" sz="2400" b="0" dirty="0" err="1"/>
              <a:t>gratuitemenmt</a:t>
            </a:r>
            <a:r>
              <a:rPr lang="fr-FR" sz="2400" b="0" dirty="0"/>
              <a:t> aux communes signatures du </a:t>
            </a:r>
            <a:r>
              <a:rPr lang="fr-FR" sz="2400" b="0" dirty="0" err="1"/>
              <a:t>Gemengepakt</a:t>
            </a:r>
            <a:r>
              <a:rPr lang="fr-FR" sz="2400" b="0" dirty="0"/>
              <a:t> pour informer les </a:t>
            </a:r>
            <a:r>
              <a:rPr lang="fr-FR" sz="2400" b="0" dirty="0" err="1"/>
              <a:t>citoyen·ne·s</a:t>
            </a:r>
            <a:r>
              <a:rPr lang="fr-FR" sz="2400" b="0" dirty="0"/>
              <a:t> </a:t>
            </a:r>
            <a:r>
              <a:rPr lang="fr-FR" sz="2400" b="0" dirty="0" err="1"/>
              <a:t>intéressé·e·s</a:t>
            </a:r>
            <a:r>
              <a:rPr lang="fr-FR" sz="2400" b="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900" b="0" dirty="0"/>
          </a:p>
          <a:p>
            <a:pPr lvl="1"/>
            <a:r>
              <a:rPr lang="fr-FR" sz="2000" b="0" dirty="0"/>
              <a:t>Liste est système partagée entre la commune, le conseiller / la conseillère et le MIFA </a:t>
            </a:r>
          </a:p>
          <a:p>
            <a:pPr lvl="1"/>
            <a:endParaRPr lang="fr-FR" sz="800" dirty="0"/>
          </a:p>
          <a:p>
            <a:pPr lvl="1"/>
            <a:r>
              <a:rPr lang="fr-FR" sz="2000" dirty="0"/>
              <a:t>RGPD conforme</a:t>
            </a:r>
          </a:p>
          <a:p>
            <a:pPr lvl="1"/>
            <a:endParaRPr lang="fr-FR" sz="800" b="0" dirty="0"/>
          </a:p>
          <a:p>
            <a:pPr lvl="1"/>
            <a:r>
              <a:rPr lang="fr-FR" sz="2000" b="0" dirty="0"/>
              <a:t>Inscription et désinscription simple et rapide</a:t>
            </a:r>
          </a:p>
          <a:p>
            <a:pPr lvl="1"/>
            <a:endParaRPr lang="fr-FR" sz="800" b="0" dirty="0"/>
          </a:p>
          <a:p>
            <a:pPr lvl="1"/>
            <a:r>
              <a:rPr lang="fr-FR" sz="2000" b="0" dirty="0"/>
              <a:t>Maquettes et graphiques types déjà préparés</a:t>
            </a:r>
          </a:p>
          <a:p>
            <a:pPr lvl="1"/>
            <a:endParaRPr lang="fr-FR" sz="600" dirty="0"/>
          </a:p>
          <a:p>
            <a:pPr lvl="1"/>
            <a:r>
              <a:rPr lang="fr-FR" sz="2000" dirty="0"/>
              <a:t>Statistiques du nombre d’ouverture et de lecture des e-mails</a:t>
            </a:r>
            <a:endParaRPr lang="fr-FR" sz="2000" b="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9988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384523D-7F4B-5898-DD6D-41DFF35D3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F5DC9B-B7C0-A78D-3C62-3BC20D4D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A50779-1CCB-8D1F-E940-B54D3E9615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066" y="3429000"/>
            <a:ext cx="5463935" cy="774700"/>
          </a:xfrm>
        </p:spPr>
        <p:txBody>
          <a:bodyPr/>
          <a:lstStyle/>
          <a:p>
            <a:r>
              <a:rPr lang="de-DE" dirty="0"/>
              <a:t>Merci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votre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  <a:p>
            <a:endParaRPr lang="de-D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2FEC63-7741-4C1C-D7BF-9A434B2B8E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17" y="4548716"/>
            <a:ext cx="5471583" cy="844550"/>
          </a:xfrm>
        </p:spPr>
        <p:txBody>
          <a:bodyPr/>
          <a:lstStyle/>
          <a:p>
            <a:r>
              <a:rPr lang="en-GB" dirty="0">
                <a:hlinkClick r:id="rId2"/>
              </a:rPr>
              <a:t>gemengen.zesummeliewen@fm.etat.lu</a:t>
            </a:r>
            <a:r>
              <a:rPr lang="en-GB" dirty="0"/>
              <a:t> </a:t>
            </a:r>
            <a:endParaRPr lang="de-DE" dirty="0"/>
          </a:p>
          <a:p>
            <a:endParaRPr lang="de-D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75FE57-5BB3-F425-AD3E-79F1B95FA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90583">
            <a:off x="9071342" y="3896839"/>
            <a:ext cx="1485200" cy="13022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AA1C3C-0F0D-1779-4544-114692D94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399" y="5710390"/>
            <a:ext cx="544815" cy="5448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E78A9A4-9CB6-6736-6E78-919EF2037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73535">
            <a:off x="8841434" y="5039997"/>
            <a:ext cx="503981" cy="5491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483464-5F91-A71E-F764-EE9A81964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303" y="5414035"/>
            <a:ext cx="462890" cy="4628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A28D9E2-366D-C74F-FDDC-1FDDBE9F2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9109">
            <a:off x="9780307" y="5535569"/>
            <a:ext cx="850179" cy="3917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C2F9C9-CF60-57F4-98B2-36E474CD6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574200">
            <a:off x="8027026" y="4393920"/>
            <a:ext cx="1045175" cy="5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5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group of blue arrows&#10;&#10;Description automatically generated">
            <a:extLst>
              <a:ext uri="{FF2B5EF4-FFF2-40B4-BE49-F238E27FC236}">
                <a16:creationId xmlns:a16="http://schemas.microsoft.com/office/drawing/2014/main" id="{2AD88C54-2D37-FF59-BD02-0ADB4711C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1364847"/>
            <a:ext cx="9705854" cy="4707074"/>
          </a:xfr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11AE1A-3DFF-1E93-EA1C-0DABD636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99C02-DE0A-6918-4AB5-CCBB64A4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64207FE-A1CF-1626-208C-550779D2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Nouvelle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Loi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(01.01.2024)</a:t>
            </a:r>
            <a:endParaRPr lang="de-DE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429BFD1-4D3E-0979-FD92-79B7E363E17F}"/>
              </a:ext>
            </a:extLst>
          </p:cNvPr>
          <p:cNvGrpSpPr/>
          <p:nvPr/>
        </p:nvGrpSpPr>
        <p:grpSpPr>
          <a:xfrm>
            <a:off x="10262426" y="800100"/>
            <a:ext cx="1542754" cy="1348013"/>
            <a:chOff x="3554025" y="-732824"/>
            <a:chExt cx="6244453" cy="545621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70484B-801E-DABF-965D-A30A7E303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2143971">
              <a:off x="3554025" y="2112343"/>
              <a:ext cx="2201892" cy="119975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799161-4BBE-2A19-89C1-81159E9C3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19106754">
              <a:off x="5249873" y="-732824"/>
              <a:ext cx="3339967" cy="29285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03C70B-4416-9461-68E0-8A94AFD21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755519" y="3180541"/>
              <a:ext cx="1542852" cy="154285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69ACFF8-AB3C-7577-5EE2-8AF8F38CC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 rot="5400000">
              <a:off x="3641805" y="37036"/>
              <a:ext cx="1346823" cy="146743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5BF71B-A23F-B6FD-06F9-EE45F5A29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8945895" y="406786"/>
              <a:ext cx="852583" cy="85258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D82974-8B44-DF42-840F-9A5B67479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rot="7807318">
              <a:off x="7161134" y="2248188"/>
              <a:ext cx="1988720" cy="916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605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B45DE1A-8C2B-3B7E-7BC6-3CFBC31C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Gemengeepakt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874124-3ECA-2473-9B9E-3EBCEF55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5781D71-FEAF-3317-5F0C-5C2D99DD6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fr-FR" dirty="0"/>
              <a:t>Notre Équipe</a:t>
            </a:r>
            <a:endParaRPr lang="de-DE" dirty="0"/>
          </a:p>
        </p:txBody>
      </p:sp>
      <p:pic>
        <p:nvPicPr>
          <p:cNvPr id="6" name="Picture Placeholder 5" descr="A person with glasses and a black shirt&#10;&#10;Description automatically generated">
            <a:extLst>
              <a:ext uri="{FF2B5EF4-FFF2-40B4-BE49-F238E27FC236}">
                <a16:creationId xmlns:a16="http://schemas.microsoft.com/office/drawing/2014/main" id="{A883DFF6-9F45-2EEE-769E-155E3B4AAFC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19632"/>
          <a:stretch>
            <a:fillRect/>
          </a:stretch>
        </p:blipFill>
        <p:spPr>
          <a:xfrm>
            <a:off x="557816" y="1915203"/>
            <a:ext cx="2118784" cy="2292578"/>
          </a:xfrm>
        </p:spPr>
      </p:pic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BD39CE5A-975D-DB40-9151-8DE408627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19632"/>
          <a:stretch/>
        </p:blipFill>
        <p:spPr>
          <a:xfrm>
            <a:off x="2851149" y="1915203"/>
            <a:ext cx="2118784" cy="2320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D4B8850C-C65C-ED25-8A14-5FC89306A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19632"/>
          <a:stretch/>
        </p:blipFill>
        <p:spPr>
          <a:xfrm>
            <a:off x="5144482" y="1918832"/>
            <a:ext cx="2118784" cy="2320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1" name="Picture Placeholder 5">
            <a:extLst>
              <a:ext uri="{FF2B5EF4-FFF2-40B4-BE49-F238E27FC236}">
                <a16:creationId xmlns:a16="http://schemas.microsoft.com/office/drawing/2014/main" id="{6366D459-63F7-20C7-A1F5-573A5480E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19632"/>
          <a:stretch/>
        </p:blipFill>
        <p:spPr>
          <a:xfrm>
            <a:off x="9800799" y="1915203"/>
            <a:ext cx="2092905" cy="22925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C0C2B13B-FF4D-B767-B68E-87E2080731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19632"/>
          <a:stretch/>
        </p:blipFill>
        <p:spPr>
          <a:xfrm>
            <a:off x="7481588" y="1915203"/>
            <a:ext cx="2118784" cy="2320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" name="Titre 4">
            <a:extLst>
              <a:ext uri="{FF2B5EF4-FFF2-40B4-BE49-F238E27FC236}">
                <a16:creationId xmlns:a16="http://schemas.microsoft.com/office/drawing/2014/main" id="{B8FAC8CE-67AC-4A69-0F04-8B63CD9F5382}"/>
              </a:ext>
            </a:extLst>
          </p:cNvPr>
          <p:cNvSpPr txBox="1">
            <a:spLocks/>
          </p:cNvSpPr>
          <p:nvPr/>
        </p:nvSpPr>
        <p:spPr>
          <a:xfrm>
            <a:off x="624417" y="4278004"/>
            <a:ext cx="2118785" cy="3085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1600" dirty="0"/>
              <a:t>Magdalena </a:t>
            </a:r>
            <a:r>
              <a:rPr lang="fr-FR" sz="1600" dirty="0" err="1"/>
              <a:t>Jakubowska</a:t>
            </a:r>
            <a:endParaRPr lang="de-DE" sz="1600" dirty="0"/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5FF2E38F-33D0-D86A-C898-8BAFA8095F2E}"/>
              </a:ext>
            </a:extLst>
          </p:cNvPr>
          <p:cNvSpPr txBox="1">
            <a:spLocks/>
          </p:cNvSpPr>
          <p:nvPr/>
        </p:nvSpPr>
        <p:spPr>
          <a:xfrm>
            <a:off x="3424355" y="4306351"/>
            <a:ext cx="1065041" cy="3085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1600" dirty="0"/>
              <a:t>Paul </a:t>
            </a:r>
            <a:r>
              <a:rPr lang="fr-FR" sz="1600" dirty="0" err="1"/>
              <a:t>Estgen</a:t>
            </a:r>
            <a:endParaRPr lang="de-DE" sz="1600" dirty="0"/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8946BEB2-EF35-DD40-B42C-BE9605A89D60}"/>
              </a:ext>
            </a:extLst>
          </p:cNvPr>
          <p:cNvSpPr txBox="1">
            <a:spLocks/>
          </p:cNvSpPr>
          <p:nvPr/>
        </p:nvSpPr>
        <p:spPr>
          <a:xfrm>
            <a:off x="5589108" y="4278004"/>
            <a:ext cx="1234773" cy="53134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1600" dirty="0" err="1"/>
              <a:t>Shpat</a:t>
            </a:r>
            <a:r>
              <a:rPr lang="fr-FR" sz="1600" dirty="0"/>
              <a:t> </a:t>
            </a:r>
            <a:r>
              <a:rPr lang="fr-FR" sz="1600" dirty="0" err="1"/>
              <a:t>Myftari</a:t>
            </a:r>
            <a:endParaRPr lang="de-DE" sz="1600" dirty="0"/>
          </a:p>
        </p:txBody>
      </p:sp>
      <p:sp>
        <p:nvSpPr>
          <p:cNvPr id="13" name="Titre 4">
            <a:extLst>
              <a:ext uri="{FF2B5EF4-FFF2-40B4-BE49-F238E27FC236}">
                <a16:creationId xmlns:a16="http://schemas.microsoft.com/office/drawing/2014/main" id="{E1ADEE4C-1B15-22A0-4DA6-AE66032CC8E7}"/>
              </a:ext>
            </a:extLst>
          </p:cNvPr>
          <p:cNvSpPr txBox="1">
            <a:spLocks/>
          </p:cNvSpPr>
          <p:nvPr/>
        </p:nvSpPr>
        <p:spPr>
          <a:xfrm>
            <a:off x="7923593" y="4302069"/>
            <a:ext cx="1234773" cy="53134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1600" dirty="0"/>
              <a:t>Yanick Nicolas</a:t>
            </a:r>
            <a:endParaRPr lang="de-DE" sz="1600" dirty="0"/>
          </a:p>
        </p:txBody>
      </p:sp>
      <p:sp>
        <p:nvSpPr>
          <p:cNvPr id="14" name="Titre 4">
            <a:extLst>
              <a:ext uri="{FF2B5EF4-FFF2-40B4-BE49-F238E27FC236}">
                <a16:creationId xmlns:a16="http://schemas.microsoft.com/office/drawing/2014/main" id="{FE1AC94E-2818-92D9-4ED4-9DEB6FC51B9B}"/>
              </a:ext>
            </a:extLst>
          </p:cNvPr>
          <p:cNvSpPr txBox="1">
            <a:spLocks/>
          </p:cNvSpPr>
          <p:nvPr/>
        </p:nvSpPr>
        <p:spPr>
          <a:xfrm>
            <a:off x="10194089" y="4278004"/>
            <a:ext cx="1234773" cy="53134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1600" dirty="0"/>
              <a:t>Gary Diderich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4369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11AE1A-3DFF-1E93-EA1C-0DABD636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99C02-DE0A-6918-4AB5-CCBB64A4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64207FE-A1CF-1626-208C-550779D2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601901"/>
            <a:ext cx="10515600" cy="813465"/>
          </a:xfrm>
        </p:spPr>
        <p:txBody>
          <a:bodyPr/>
          <a:lstStyle/>
          <a:p>
            <a:r>
              <a:rPr lang="en-GB" b="1" i="0" u="none" strike="noStrike" dirty="0">
                <a:effectLst/>
              </a:rPr>
              <a:t>Vivre-Ensemble est...</a:t>
            </a:r>
            <a:endParaRPr lang="de-DE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429BFD1-4D3E-0979-FD92-79B7E363E17F}"/>
              </a:ext>
            </a:extLst>
          </p:cNvPr>
          <p:cNvGrpSpPr/>
          <p:nvPr/>
        </p:nvGrpSpPr>
        <p:grpSpPr>
          <a:xfrm>
            <a:off x="425669" y="3429000"/>
            <a:ext cx="2065283" cy="2025869"/>
            <a:chOff x="3554025" y="-732826"/>
            <a:chExt cx="6244453" cy="545622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70484B-801E-DABF-965D-A30A7E303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2143971">
              <a:off x="3554025" y="2112343"/>
              <a:ext cx="2201892" cy="119975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799161-4BBE-2A19-89C1-81159E9C3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9106754">
              <a:off x="5249873" y="-732826"/>
              <a:ext cx="3339967" cy="29285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03C70B-4416-9461-68E0-8A94AFD21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55519" y="3180541"/>
              <a:ext cx="1542852" cy="154285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69ACFF8-AB3C-7577-5EE2-8AF8F38CC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5400000">
              <a:off x="3641805" y="37036"/>
              <a:ext cx="1346823" cy="146743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5BF71B-A23F-B6FD-06F9-EE45F5A29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945895" y="406786"/>
              <a:ext cx="852583" cy="85258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D82974-8B44-DF42-840F-9A5B67479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rot="7807318">
              <a:off x="7161134" y="2248188"/>
              <a:ext cx="1988720" cy="916373"/>
            </a:xfrm>
            <a:prstGeom prst="rect">
              <a:avLst/>
            </a:prstGeom>
          </p:spPr>
        </p:pic>
      </p:grpSp>
      <p:pic>
        <p:nvPicPr>
          <p:cNvPr id="14" name="Image 10">
            <a:extLst>
              <a:ext uri="{FF2B5EF4-FFF2-40B4-BE49-F238E27FC236}">
                <a16:creationId xmlns:a16="http://schemas.microsoft.com/office/drawing/2014/main" id="{C8F2365B-FA30-1B7A-F38E-DB49531DF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flipH="1">
            <a:off x="541978" y="1692396"/>
            <a:ext cx="261722" cy="261722"/>
          </a:xfrm>
          <a:prstGeom prst="rect">
            <a:avLst/>
          </a:prstGeom>
        </p:spPr>
      </p:pic>
      <p:pic>
        <p:nvPicPr>
          <p:cNvPr id="15" name="Image 10">
            <a:extLst>
              <a:ext uri="{FF2B5EF4-FFF2-40B4-BE49-F238E27FC236}">
                <a16:creationId xmlns:a16="http://schemas.microsoft.com/office/drawing/2014/main" id="{5FD5264E-B344-D2AA-2620-E7210D7F6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41978" y="2415285"/>
            <a:ext cx="261722" cy="2617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EE0D7E-9FC0-B612-57BF-E8AF15884155}"/>
              </a:ext>
            </a:extLst>
          </p:cNvPr>
          <p:cNvSpPr txBox="1"/>
          <p:nvPr/>
        </p:nvSpPr>
        <p:spPr>
          <a:xfrm>
            <a:off x="872966" y="1537701"/>
            <a:ext cx="5242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un processus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participatif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dynamique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et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continu</a:t>
            </a:r>
            <a:endParaRPr lang="en-LU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EC63ED-1383-F06B-848D-4FE71E507281}"/>
              </a:ext>
            </a:extLst>
          </p:cNvPr>
          <p:cNvSpPr txBox="1"/>
          <p:nvPr/>
        </p:nvSpPr>
        <p:spPr>
          <a:xfrm>
            <a:off x="872966" y="2049517"/>
            <a:ext cx="10647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permet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à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toutes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les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personnes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résidant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ou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travaillant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au Grand-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Duché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de Luxembourg de vivre, </a:t>
            </a:r>
          </a:p>
          <a:p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de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travailler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et de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décider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ensemble</a:t>
            </a:r>
            <a:endParaRPr lang="en-LU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235F2-0F2D-A335-3FB1-2EA7C3980641}"/>
              </a:ext>
            </a:extLst>
          </p:cNvPr>
          <p:cNvSpPr txBox="1"/>
          <p:nvPr/>
        </p:nvSpPr>
        <p:spPr>
          <a:xfrm>
            <a:off x="3279228" y="3321278"/>
            <a:ext cx="78802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 i="0" u="none" strike="noStrike" dirty="0">
                <a:solidFill>
                  <a:srgbClr val="000000"/>
                </a:solidFill>
                <a:effectLst/>
                <a:latin typeface="YAFLd8sKbwc 1"/>
              </a:rPr>
              <a:t>Ce concept :</a:t>
            </a:r>
          </a:p>
          <a:p>
            <a:pPr algn="l"/>
            <a:endParaRPr lang="en-GB" sz="2000" b="0" i="0" u="none" strike="noStrike" dirty="0">
              <a:solidFill>
                <a:srgbClr val="000000"/>
              </a:solidFill>
              <a:effectLst/>
              <a:latin typeface="YAFLd8sKbwc 1"/>
            </a:endParaRPr>
          </a:p>
          <a:p>
            <a:pPr algn="l"/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repose sur le respect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mutuel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, la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tolérance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, la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solidarité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, la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cohésion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sociale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ainsi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que la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lutte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contre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le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racisme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et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toute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forme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de discrimination</a:t>
            </a:r>
            <a:r>
              <a:rPr lang="en-GB" sz="2000" b="1" dirty="0">
                <a:solidFill>
                  <a:srgbClr val="000000"/>
                </a:solidFill>
              </a:rPr>
              <a:t>.</a:t>
            </a:r>
            <a:endParaRPr lang="en-GB" sz="20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endParaRPr lang="en-GB" sz="20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reconnaît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la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diversité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commune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comme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un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enrichissement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pour le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développement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d'une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société </a:t>
            </a:r>
            <a:r>
              <a:rPr lang="en-GB" sz="2000" b="1" i="0" u="none" strike="noStrike" dirty="0" err="1">
                <a:solidFill>
                  <a:srgbClr val="000000"/>
                </a:solidFill>
                <a:effectLst/>
              </a:rPr>
              <a:t>interculturelle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en-GB" sz="20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23" name="Image 8">
            <a:extLst>
              <a:ext uri="{FF2B5EF4-FFF2-40B4-BE49-F238E27FC236}">
                <a16:creationId xmlns:a16="http://schemas.microsoft.com/office/drawing/2014/main" id="{3FF2B588-002D-BC7C-ECA2-9E912076A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044" y="4114800"/>
            <a:ext cx="202632" cy="227480"/>
          </a:xfrm>
          <a:prstGeom prst="rect">
            <a:avLst/>
          </a:prstGeom>
        </p:spPr>
      </p:pic>
      <p:pic>
        <p:nvPicPr>
          <p:cNvPr id="25" name="Image 8">
            <a:extLst>
              <a:ext uri="{FF2B5EF4-FFF2-40B4-BE49-F238E27FC236}">
                <a16:creationId xmlns:a16="http://schemas.microsoft.com/office/drawing/2014/main" id="{3A0BE3BD-8744-4D9C-FA8D-7B23050B2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043" y="5267471"/>
            <a:ext cx="202632" cy="22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11AE1A-3DFF-1E93-EA1C-0DABD636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99C02-DE0A-6918-4AB5-CCBB64A4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64207FE-A1CF-1626-208C-550779D2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Nouvelle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Loi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(01.01.2024)</a:t>
            </a:r>
            <a:endParaRPr lang="de-DE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429BFD1-4D3E-0979-FD92-79B7E363E17F}"/>
              </a:ext>
            </a:extLst>
          </p:cNvPr>
          <p:cNvGrpSpPr/>
          <p:nvPr/>
        </p:nvGrpSpPr>
        <p:grpSpPr>
          <a:xfrm>
            <a:off x="10262426" y="800100"/>
            <a:ext cx="1542754" cy="1348013"/>
            <a:chOff x="3554025" y="-732824"/>
            <a:chExt cx="6244453" cy="545621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70484B-801E-DABF-965D-A30A7E303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2143971">
              <a:off x="3554025" y="2112343"/>
              <a:ext cx="2201892" cy="119975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799161-4BBE-2A19-89C1-81159E9C3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9106754">
              <a:off x="5249873" y="-732824"/>
              <a:ext cx="3339967" cy="29285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03C70B-4416-9461-68E0-8A94AFD21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55519" y="3180541"/>
              <a:ext cx="1542852" cy="154285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69ACFF8-AB3C-7577-5EE2-8AF8F38CC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5400000">
              <a:off x="3641805" y="37036"/>
              <a:ext cx="1346823" cy="146743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5BF71B-A23F-B6FD-06F9-EE45F5A29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945895" y="406786"/>
              <a:ext cx="852583" cy="85258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D82974-8B44-DF42-840F-9A5B67479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rot="7807318">
              <a:off x="7161134" y="2248188"/>
              <a:ext cx="1988720" cy="916373"/>
            </a:xfrm>
            <a:prstGeom prst="rect">
              <a:avLst/>
            </a:prstGeom>
          </p:spPr>
        </p:pic>
      </p:grpSp>
      <p:pic>
        <p:nvPicPr>
          <p:cNvPr id="15" name="Content Placeholder 14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60F86376-5E33-1C25-EB1F-38DB0C0D4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89" y="1359432"/>
            <a:ext cx="8336755" cy="4670388"/>
          </a:xfrm>
        </p:spPr>
      </p:pic>
    </p:spTree>
    <p:extLst>
      <p:ext uri="{BB962C8B-B14F-4D97-AF65-F5344CB8AC3E}">
        <p14:creationId xmlns:p14="http://schemas.microsoft.com/office/powerpoint/2010/main" val="9881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0FC1EA1-C669-F0A5-C126-4E429B30F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989" y="1740387"/>
            <a:ext cx="7597668" cy="413653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lvl="1">
              <a:lnSpc>
                <a:spcPct val="110000"/>
              </a:lnSpc>
            </a:pPr>
            <a:r>
              <a:rPr lang="en-GB" sz="2400" b="1" i="0" u="none" strike="noStrike" dirty="0">
                <a:solidFill>
                  <a:srgbClr val="231F20"/>
                </a:solidFill>
                <a:effectLst/>
              </a:rPr>
              <a:t>   </a:t>
            </a:r>
          </a:p>
          <a:p>
            <a:pPr lvl="1">
              <a:lnSpc>
                <a:spcPct val="110000"/>
              </a:lnSpc>
            </a:pPr>
            <a:r>
              <a:rPr lang="en-GB" sz="2400" b="1" i="0" u="none" strike="noStrike" dirty="0">
                <a:solidFill>
                  <a:srgbClr val="231F20"/>
                </a:solidFill>
                <a:effectLst/>
              </a:rPr>
              <a:t>  </a:t>
            </a:r>
            <a:r>
              <a:rPr lang="fr-FR" sz="2400" b="1" i="0" u="none" strike="noStrike" dirty="0">
                <a:solidFill>
                  <a:srgbClr val="231F20"/>
                </a:solidFill>
                <a:effectLst/>
              </a:rPr>
              <a:t>Pacte communal : signé pour 6 ans entre communes et Etat</a:t>
            </a: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c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ontribue à mettre en œuvre le </a:t>
            </a:r>
            <a:r>
              <a:rPr lang="fr-FR" sz="2400" b="1" i="0" u="none" strike="noStrike" dirty="0">
                <a:solidFill>
                  <a:srgbClr val="000000"/>
                </a:solidFill>
                <a:effectLst/>
              </a:rPr>
              <a:t>plan d’action national</a:t>
            </a: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est fondé sur </a:t>
            </a:r>
            <a:r>
              <a:rPr lang="fr-FR" sz="2400" b="1" i="0" u="none" strike="noStrike" dirty="0">
                <a:solidFill>
                  <a:srgbClr val="1C5739"/>
                </a:solidFill>
                <a:effectLst/>
              </a:rPr>
              <a:t>un processus participatif 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permettant d’identifier et de définir les objectifs et actions à mettre en œuvre au niveau communal</a:t>
            </a:r>
            <a:endParaRPr lang="fr-FR" sz="2400" b="1" dirty="0">
              <a:solidFill>
                <a:srgbClr val="000000"/>
              </a:solidFill>
            </a:endParaRP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incite les résidents de la commune et les travailleurs transfrontaliers</a:t>
            </a: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définit un processus en étapes et fixe un calendrier de mise en œuvre</a:t>
            </a: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établit des indicateurs mesurables permettant d’évaluer sa mise en œuvre</a:t>
            </a:r>
            <a:endParaRPr lang="fr-FR" sz="24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endParaRPr lang="en-GB" sz="28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endParaRPr lang="en-GB" sz="2800" b="1" i="0" u="none" strike="noStrike" dirty="0">
              <a:solidFill>
                <a:srgbClr val="000000"/>
              </a:solidFill>
              <a:effectLst/>
            </a:endParaRPr>
          </a:p>
          <a:p>
            <a:pPr lvl="1">
              <a:lnSpc>
                <a:spcPct val="110000"/>
              </a:lnSpc>
            </a:pPr>
            <a:endParaRPr lang="en-GB" sz="2800" b="1" dirty="0">
              <a:solidFill>
                <a:srgbClr val="231F2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11AE1A-3DFF-1E93-EA1C-0DABD636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99C02-DE0A-6918-4AB5-CCBB64A4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64207FE-A1CF-1626-208C-550779D2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en-GB" b="1" i="0" u="none" strike="noStrike" dirty="0" err="1">
                <a:effectLst/>
              </a:rPr>
              <a:t>Gemengepakt</a:t>
            </a:r>
            <a:r>
              <a:rPr lang="en-GB" b="1" i="0" u="none" strike="noStrike" dirty="0">
                <a:effectLst/>
              </a:rPr>
              <a:t>: </a:t>
            </a:r>
            <a:r>
              <a:rPr lang="en-GB" b="1" i="0" u="none" strike="noStrike" dirty="0" err="1">
                <a:effectLst/>
              </a:rPr>
              <a:t>Objectifs</a:t>
            </a:r>
            <a:endParaRPr lang="de-DE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429BFD1-4D3E-0979-FD92-79B7E363E17F}"/>
              </a:ext>
            </a:extLst>
          </p:cNvPr>
          <p:cNvGrpSpPr/>
          <p:nvPr/>
        </p:nvGrpSpPr>
        <p:grpSpPr>
          <a:xfrm>
            <a:off x="10262426" y="800100"/>
            <a:ext cx="1542754" cy="1348013"/>
            <a:chOff x="3554025" y="-732824"/>
            <a:chExt cx="6244453" cy="545621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70484B-801E-DABF-965D-A30A7E303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2143971">
              <a:off x="3554025" y="2112343"/>
              <a:ext cx="2201892" cy="119975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799161-4BBE-2A19-89C1-81159E9C3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9106754">
              <a:off x="5249873" y="-732824"/>
              <a:ext cx="3339967" cy="29285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03C70B-4416-9461-68E0-8A94AFD21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55519" y="3180541"/>
              <a:ext cx="1542852" cy="154285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69ACFF8-AB3C-7577-5EE2-8AF8F38CC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5400000">
              <a:off x="3641805" y="37036"/>
              <a:ext cx="1346823" cy="146743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5BF71B-A23F-B6FD-06F9-EE45F5A29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945895" y="406786"/>
              <a:ext cx="852583" cy="85258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D82974-8B44-DF42-840F-9A5B67479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rot="7807318">
              <a:off x="7161134" y="2248188"/>
              <a:ext cx="1988720" cy="916373"/>
            </a:xfrm>
            <a:prstGeom prst="rect">
              <a:avLst/>
            </a:prstGeom>
          </p:spPr>
        </p:pic>
      </p:grpSp>
      <p:grpSp>
        <p:nvGrpSpPr>
          <p:cNvPr id="29" name="Groupe 13">
            <a:extLst>
              <a:ext uri="{FF2B5EF4-FFF2-40B4-BE49-F238E27FC236}">
                <a16:creationId xmlns:a16="http://schemas.microsoft.com/office/drawing/2014/main" id="{D19C5F9E-EEEB-78F4-00DC-DC428D31D1FF}"/>
              </a:ext>
            </a:extLst>
          </p:cNvPr>
          <p:cNvGrpSpPr/>
          <p:nvPr/>
        </p:nvGrpSpPr>
        <p:grpSpPr>
          <a:xfrm>
            <a:off x="624417" y="2148113"/>
            <a:ext cx="2800954" cy="2902858"/>
            <a:chOff x="1659468" y="2074333"/>
            <a:chExt cx="922121" cy="914400"/>
          </a:xfrm>
        </p:grpSpPr>
        <p:pic>
          <p:nvPicPr>
            <p:cNvPr id="30" name="Image 14">
              <a:extLst>
                <a:ext uri="{FF2B5EF4-FFF2-40B4-BE49-F238E27FC236}">
                  <a16:creationId xmlns:a16="http://schemas.microsoft.com/office/drawing/2014/main" id="{FB95AF73-A127-C6D3-C510-42CC2119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95705" y="2360518"/>
              <a:ext cx="585884" cy="585884"/>
            </a:xfrm>
            <a:prstGeom prst="rect">
              <a:avLst/>
            </a:prstGeom>
          </p:spPr>
        </p:pic>
        <p:pic>
          <p:nvPicPr>
            <p:cNvPr id="31" name="Graphique 15" descr="Commentaire important contour">
              <a:extLst>
                <a:ext uri="{FF2B5EF4-FFF2-40B4-BE49-F238E27FC236}">
                  <a16:creationId xmlns:a16="http://schemas.microsoft.com/office/drawing/2014/main" id="{11816231-6204-AE45-066D-80DBE18C9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59468" y="207433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706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0FC1EA1-C669-F0A5-C126-4E429B30F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4276" y="1708823"/>
            <a:ext cx="7721381" cy="416810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lvl="1">
              <a:lnSpc>
                <a:spcPct val="110000"/>
              </a:lnSpc>
            </a:pP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  </a:t>
            </a:r>
          </a:p>
          <a:p>
            <a:pPr lvl="1">
              <a:lnSpc>
                <a:spcPct val="110000"/>
              </a:lnSpc>
            </a:pPr>
            <a:r>
              <a:rPr lang="fr-FR" sz="2400" b="1" i="0" u="none" strike="noStrike" dirty="0">
                <a:solidFill>
                  <a:srgbClr val="000000"/>
                </a:solidFill>
                <a:effectLst/>
              </a:rPr>
              <a:t>Le pacte communal est géré par un Comité de Pilotage (COPIL)</a:t>
            </a:r>
          </a:p>
          <a:p>
            <a:pPr algn="l"/>
            <a:r>
              <a:rPr lang="fr-FR" sz="2400" i="0" u="none" strike="noStrike" dirty="0">
                <a:solidFill>
                  <a:srgbClr val="000000"/>
                </a:solidFill>
                <a:effectLst/>
                <a:latin typeface="YAFdJs2qTWQ 0"/>
              </a:rPr>
              <a:t>  Minimum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YAFdJs2qTWQ 0"/>
              </a:rPr>
              <a:t> 5 personnes:</a:t>
            </a:r>
          </a:p>
          <a:p>
            <a:pPr algn="l"/>
            <a:endParaRPr lang="fr-FR" sz="2400" b="0" i="0" u="none" strike="noStrike" dirty="0">
              <a:solidFill>
                <a:srgbClr val="000000"/>
              </a:solidFill>
              <a:effectLst/>
              <a:latin typeface="YAFdJs2qTWQ 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  1 membre conseil communal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  2 membres associations locales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  2 membres commission communale du Vivre Ensemble Interculturel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24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fr-FR" sz="2400" b="0" dirty="0">
                <a:solidFill>
                  <a:srgbClr val="000000"/>
                </a:solidFill>
                <a:latin typeface="YAFdJs2qTWQ 0"/>
              </a:rPr>
              <a:t>  </a:t>
            </a:r>
            <a:r>
              <a:rPr lang="fr-FR" sz="2400" b="1" i="0" u="none" strike="noStrike" dirty="0">
                <a:solidFill>
                  <a:srgbClr val="000000"/>
                </a:solidFill>
                <a:effectLst/>
                <a:latin typeface="YAFdJs2qTWQ 0"/>
              </a:rPr>
              <a:t>Cas échéant : coordinateur du pacte</a:t>
            </a:r>
            <a:endParaRPr lang="fr-FR" sz="2400" b="0" i="0" u="none" strike="noStrike" dirty="0">
              <a:solidFill>
                <a:srgbClr val="000000"/>
              </a:solidFill>
              <a:effectLst/>
              <a:latin typeface="YAFdJs2qTWQ 0"/>
            </a:endParaRPr>
          </a:p>
          <a:p>
            <a:pPr algn="l"/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YAFdJs2qTWQ 0"/>
              </a:rPr>
              <a:t>  Mais on peut rajouter:</a:t>
            </a:r>
          </a:p>
          <a:p>
            <a:pPr algn="l"/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YAFdJs2qTWQ 0"/>
              </a:rPr>
              <a:t>  Membres d’autres commissions, structures , personnel communal,…</a:t>
            </a:r>
          </a:p>
          <a:p>
            <a:pPr lvl="1">
              <a:lnSpc>
                <a:spcPct val="110000"/>
              </a:lnSpc>
            </a:pPr>
            <a:endParaRPr lang="fr-FR" sz="24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endParaRPr lang="en-GB" sz="2400" b="1" i="0" u="none" strike="noStrike" dirty="0">
              <a:solidFill>
                <a:srgbClr val="000000"/>
              </a:solidFill>
              <a:effectLst/>
            </a:endParaRPr>
          </a:p>
          <a:p>
            <a:pPr lvl="1">
              <a:lnSpc>
                <a:spcPct val="110000"/>
              </a:lnSpc>
            </a:pPr>
            <a:endParaRPr lang="en-GB" sz="28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endParaRPr lang="en-GB" sz="2800" b="1" i="0" u="none" strike="noStrike" dirty="0">
              <a:solidFill>
                <a:srgbClr val="000000"/>
              </a:solidFill>
              <a:effectLst/>
            </a:endParaRPr>
          </a:p>
          <a:p>
            <a:pPr lvl="1">
              <a:lnSpc>
                <a:spcPct val="110000"/>
              </a:lnSpc>
            </a:pPr>
            <a:endParaRPr lang="en-GB" sz="2800" b="1" dirty="0">
              <a:solidFill>
                <a:srgbClr val="231F2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11AE1A-3DFF-1E93-EA1C-0DABD636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99C02-DE0A-6918-4AB5-CCBB64A4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64207FE-A1CF-1626-208C-550779D2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</p:spPr>
        <p:txBody>
          <a:bodyPr/>
          <a:lstStyle/>
          <a:p>
            <a:r>
              <a:rPr lang="fr-FR" b="1" i="0" u="none" strike="noStrike" dirty="0" err="1">
                <a:effectLst/>
              </a:rPr>
              <a:t>Gemengepakt</a:t>
            </a:r>
            <a:r>
              <a:rPr lang="fr-FR" b="1" i="0" u="none" strike="noStrike" dirty="0">
                <a:effectLst/>
              </a:rPr>
              <a:t>- Fonctionnement</a:t>
            </a:r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429BFD1-4D3E-0979-FD92-79B7E363E17F}"/>
              </a:ext>
            </a:extLst>
          </p:cNvPr>
          <p:cNvGrpSpPr/>
          <p:nvPr/>
        </p:nvGrpSpPr>
        <p:grpSpPr>
          <a:xfrm>
            <a:off x="10363200" y="638629"/>
            <a:ext cx="1640114" cy="1306286"/>
            <a:chOff x="3554025" y="-732824"/>
            <a:chExt cx="6244453" cy="545621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70484B-801E-DABF-965D-A30A7E303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2143971">
              <a:off x="3554025" y="2112343"/>
              <a:ext cx="2201892" cy="119975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799161-4BBE-2A19-89C1-81159E9C3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9106754">
              <a:off x="5249873" y="-732824"/>
              <a:ext cx="3339967" cy="29285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03C70B-4416-9461-68E0-8A94AFD21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55519" y="3180541"/>
              <a:ext cx="1542852" cy="154285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69ACFF8-AB3C-7577-5EE2-8AF8F38CC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5400000">
              <a:off x="3641805" y="37036"/>
              <a:ext cx="1346823" cy="146743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5BF71B-A23F-B6FD-06F9-EE45F5A29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945895" y="406786"/>
              <a:ext cx="852583" cy="85258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D82974-8B44-DF42-840F-9A5B67479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rot="7807318">
              <a:off x="7161134" y="2248188"/>
              <a:ext cx="1988720" cy="916373"/>
            </a:xfrm>
            <a:prstGeom prst="rect">
              <a:avLst/>
            </a:prstGeom>
          </p:spPr>
        </p:pic>
      </p:grpSp>
      <p:grpSp>
        <p:nvGrpSpPr>
          <p:cNvPr id="16" name="Groupe 16">
            <a:extLst>
              <a:ext uri="{FF2B5EF4-FFF2-40B4-BE49-F238E27FC236}">
                <a16:creationId xmlns:a16="http://schemas.microsoft.com/office/drawing/2014/main" id="{1393BAE1-0847-2EAB-E794-E8FC959099C3}"/>
              </a:ext>
            </a:extLst>
          </p:cNvPr>
          <p:cNvGrpSpPr/>
          <p:nvPr/>
        </p:nvGrpSpPr>
        <p:grpSpPr>
          <a:xfrm>
            <a:off x="754743" y="2267857"/>
            <a:ext cx="2452913" cy="2322285"/>
            <a:chOff x="4021668" y="2057399"/>
            <a:chExt cx="996036" cy="914400"/>
          </a:xfrm>
        </p:grpSpPr>
        <p:pic>
          <p:nvPicPr>
            <p:cNvPr id="17" name="Image 17">
              <a:extLst>
                <a:ext uri="{FF2B5EF4-FFF2-40B4-BE49-F238E27FC236}">
                  <a16:creationId xmlns:a16="http://schemas.microsoft.com/office/drawing/2014/main" id="{F19E2726-860C-F483-975F-3AFCBA1E9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248947">
              <a:off x="4299723" y="2112645"/>
              <a:ext cx="717981" cy="782278"/>
            </a:xfrm>
            <a:prstGeom prst="rect">
              <a:avLst/>
            </a:prstGeom>
          </p:spPr>
        </p:pic>
        <p:pic>
          <p:nvPicPr>
            <p:cNvPr id="18" name="Graphique 18" descr="Connexions contour">
              <a:extLst>
                <a:ext uri="{FF2B5EF4-FFF2-40B4-BE49-F238E27FC236}">
                  <a16:creationId xmlns:a16="http://schemas.microsoft.com/office/drawing/2014/main" id="{A177B348-4132-35AF-6993-17D190520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21668" y="205739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82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0FC1EA1-C669-F0A5-C126-4E429B30F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758" y="1722600"/>
            <a:ext cx="7907711" cy="416810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lvl="1">
              <a:lnSpc>
                <a:spcPct val="110000"/>
              </a:lnSpc>
            </a:pP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  </a:t>
            </a:r>
          </a:p>
          <a:p>
            <a:pPr lvl="1">
              <a:lnSpc>
                <a:spcPct val="110000"/>
              </a:lnSpc>
            </a:pPr>
            <a:r>
              <a:rPr lang="fr-FR" sz="2400" b="1" i="0" u="none" strike="noStrike" dirty="0">
                <a:solidFill>
                  <a:srgbClr val="000000"/>
                </a:solidFill>
                <a:effectLst/>
              </a:rPr>
              <a:t>Subvention </a:t>
            </a:r>
            <a:r>
              <a:rPr lang="fr-FR" sz="2400" b="1" dirty="0">
                <a:solidFill>
                  <a:srgbClr val="000000"/>
                </a:solidFill>
              </a:rPr>
              <a:t>a</a:t>
            </a:r>
            <a:r>
              <a:rPr lang="fr-FR" sz="2400" b="1" i="0" u="none" strike="noStrike" dirty="0">
                <a:solidFill>
                  <a:srgbClr val="000000"/>
                </a:solidFill>
                <a:effectLst/>
              </a:rPr>
              <a:t>nnuelle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Subvention annuelle (</a:t>
            </a:r>
            <a:r>
              <a:rPr lang="fr-FR" sz="2000" b="0" i="0" u="none" strike="noStrike" dirty="0">
                <a:solidFill>
                  <a:srgbClr val="F0903C"/>
                </a:solidFill>
                <a:effectLst/>
              </a:rPr>
              <a:t>3000 €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 pour 7-11 membres</a:t>
            </a:r>
            <a:r>
              <a:rPr lang="fr-FR" sz="2000" b="0" i="0" u="none" strike="noStrike" dirty="0">
                <a:solidFill>
                  <a:srgbClr val="F0903C"/>
                </a:solidFill>
                <a:effectLst/>
              </a:rPr>
              <a:t> 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CC</a:t>
            </a:r>
            <a:r>
              <a:rPr lang="fr-FR" sz="2000" b="0" i="0" u="none" strike="noStrike" dirty="0">
                <a:solidFill>
                  <a:srgbClr val="F0903C"/>
                </a:solidFill>
                <a:effectLst/>
              </a:rPr>
              <a:t>, 5000 € 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pour 13-15</a:t>
            </a:r>
            <a:r>
              <a:rPr lang="fr-FR" sz="2000" b="0" i="0" u="none" strike="noStrike" dirty="0">
                <a:solidFill>
                  <a:srgbClr val="F0903C"/>
                </a:solidFill>
                <a:effectLst/>
              </a:rPr>
              <a:t>, 8000 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pour 17 et plus)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u="none" strike="noStrike" dirty="0">
                <a:solidFill>
                  <a:srgbClr val="F0903C"/>
                </a:solidFill>
                <a:effectLst/>
              </a:rPr>
              <a:t>30.000 € 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pour l’embauche d’un coordinateur du pacte communal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u="none" strike="noStrike" dirty="0">
                <a:solidFill>
                  <a:srgbClr val="F0903C"/>
                </a:solidFill>
                <a:effectLst/>
              </a:rPr>
              <a:t>5€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 pour chaque résident et travailleur transfrontalier qui adhère au pacte citoyen</a:t>
            </a:r>
          </a:p>
          <a:p>
            <a:pPr algn="l"/>
            <a:endParaRPr lang="fr-FR" sz="24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fr-FR" sz="2400" i="0" u="none" strike="noStrike" dirty="0">
                <a:solidFill>
                  <a:srgbClr val="000000"/>
                </a:solidFill>
                <a:effectLst/>
                <a:latin typeface="YAFdJs2qTWQ 0"/>
              </a:rPr>
              <a:t>   Soutien: </a:t>
            </a:r>
          </a:p>
          <a:p>
            <a:pPr algn="l"/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   Soutien par les conseillers au vivre ensemble interculturel nationaux</a:t>
            </a:r>
            <a:endParaRPr lang="fr-FR" sz="24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endParaRPr lang="en-GB" sz="2400" b="1" i="0" u="none" strike="noStrike" dirty="0">
              <a:solidFill>
                <a:srgbClr val="000000"/>
              </a:solidFill>
              <a:effectLst/>
            </a:endParaRPr>
          </a:p>
          <a:p>
            <a:pPr lvl="1">
              <a:lnSpc>
                <a:spcPct val="110000"/>
              </a:lnSpc>
            </a:pPr>
            <a:endParaRPr lang="en-GB" sz="28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endParaRPr lang="en-GB" sz="2800" b="1" i="0" u="none" strike="noStrike" dirty="0">
              <a:solidFill>
                <a:srgbClr val="000000"/>
              </a:solidFill>
              <a:effectLst/>
            </a:endParaRPr>
          </a:p>
          <a:p>
            <a:pPr lvl="1">
              <a:lnSpc>
                <a:spcPct val="110000"/>
              </a:lnSpc>
            </a:pPr>
            <a:endParaRPr lang="en-GB" sz="2800" b="1" dirty="0">
              <a:solidFill>
                <a:srgbClr val="231F2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11AE1A-3DFF-1E93-EA1C-0DABD636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6" y="6356354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Gemengepakt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99C02-DE0A-6918-4AB5-CCBB64A4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523" y="6356354"/>
            <a:ext cx="6006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B4F3-360B-4C41-96F6-D7E0AEF35C0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64207FE-A1CF-1626-208C-550779D2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827633"/>
            <a:ext cx="10515600" cy="863059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en-GB" b="1" i="0" u="none" strike="noStrike" dirty="0" err="1">
                <a:effectLst/>
              </a:rPr>
              <a:t>Gemengepakt</a:t>
            </a:r>
            <a:r>
              <a:rPr lang="en-GB" b="1" i="0" u="none" strike="noStrike" dirty="0">
                <a:effectLst/>
              </a:rPr>
              <a:t>- </a:t>
            </a:r>
            <a:r>
              <a:rPr lang="en-GB" b="1" i="0" u="none" strike="noStrike" dirty="0" err="1">
                <a:effectLst/>
              </a:rPr>
              <a:t>Avantages</a:t>
            </a:r>
            <a:endParaRPr lang="de-DE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429BFD1-4D3E-0979-FD92-79B7E363E17F}"/>
              </a:ext>
            </a:extLst>
          </p:cNvPr>
          <p:cNvGrpSpPr/>
          <p:nvPr/>
        </p:nvGrpSpPr>
        <p:grpSpPr>
          <a:xfrm>
            <a:off x="10363200" y="638629"/>
            <a:ext cx="1640114" cy="1306286"/>
            <a:chOff x="3554025" y="-732824"/>
            <a:chExt cx="6244453" cy="545621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370484B-801E-DABF-965D-A30A7E303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rot="2143971">
              <a:off x="3554025" y="2112343"/>
              <a:ext cx="2201892" cy="119975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799161-4BBE-2A19-89C1-81159E9C3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9106754">
              <a:off x="5249873" y="-732824"/>
              <a:ext cx="3339967" cy="29285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03C70B-4416-9461-68E0-8A94AFD21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55519" y="3180541"/>
              <a:ext cx="1542852" cy="154285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69ACFF8-AB3C-7577-5EE2-8AF8F38CC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5400000">
              <a:off x="3641805" y="37036"/>
              <a:ext cx="1346823" cy="146743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5BF71B-A23F-B6FD-06F9-EE45F5A29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945895" y="406786"/>
              <a:ext cx="852583" cy="85258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D82974-8B44-DF42-840F-9A5B67479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rot="7807318">
              <a:off x="7161134" y="2248188"/>
              <a:ext cx="1988720" cy="916373"/>
            </a:xfrm>
            <a:prstGeom prst="rect">
              <a:avLst/>
            </a:prstGeom>
          </p:spPr>
        </p:pic>
      </p:grpSp>
      <p:grpSp>
        <p:nvGrpSpPr>
          <p:cNvPr id="22" name="Groupe 7">
            <a:extLst>
              <a:ext uri="{FF2B5EF4-FFF2-40B4-BE49-F238E27FC236}">
                <a16:creationId xmlns:a16="http://schemas.microsoft.com/office/drawing/2014/main" id="{5BB53AA0-1FF6-1D23-E62A-B029EFF41282}"/>
              </a:ext>
            </a:extLst>
          </p:cNvPr>
          <p:cNvGrpSpPr/>
          <p:nvPr/>
        </p:nvGrpSpPr>
        <p:grpSpPr>
          <a:xfrm>
            <a:off x="217714" y="2082421"/>
            <a:ext cx="3062515" cy="2518608"/>
            <a:chOff x="3615267" y="3454400"/>
            <a:chExt cx="1111173" cy="914400"/>
          </a:xfrm>
        </p:grpSpPr>
        <p:pic>
          <p:nvPicPr>
            <p:cNvPr id="23" name="Image 8">
              <a:extLst>
                <a:ext uri="{FF2B5EF4-FFF2-40B4-BE49-F238E27FC236}">
                  <a16:creationId xmlns:a16="http://schemas.microsoft.com/office/drawing/2014/main" id="{A8253E1B-16AA-23C6-F1DC-47CFDB73F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281817">
              <a:off x="4078329" y="3627464"/>
              <a:ext cx="648111" cy="568271"/>
            </a:xfrm>
            <a:prstGeom prst="rect">
              <a:avLst/>
            </a:prstGeom>
          </p:spPr>
        </p:pic>
        <p:pic>
          <p:nvPicPr>
            <p:cNvPr id="24" name="Graphique 9" descr="Presse-papiers tout croix contour">
              <a:extLst>
                <a:ext uri="{FF2B5EF4-FFF2-40B4-BE49-F238E27FC236}">
                  <a16:creationId xmlns:a16="http://schemas.microsoft.com/office/drawing/2014/main" id="{DCE55CF7-DFAF-4F0C-4A33-3A1D4173A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15267" y="345440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92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Zesummeliewen_theme">
  <a:themeElements>
    <a:clrScheme name="Zesummeliewen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49B170"/>
      </a:accent1>
      <a:accent2>
        <a:srgbClr val="F7A833"/>
      </a:accent2>
      <a:accent3>
        <a:srgbClr val="E885B0"/>
      </a:accent3>
      <a:accent4>
        <a:srgbClr val="56A8DD"/>
      </a:accent4>
      <a:accent5>
        <a:srgbClr val="7F5CA3"/>
      </a:accent5>
      <a:accent6>
        <a:srgbClr val="E35C41"/>
      </a:accent6>
      <a:hlink>
        <a:srgbClr val="000000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summeliewen_theme" id="{5B8156A1-1F8A-3044-A948-01D19F1F2C65}" vid="{8ADDFBF9-AF49-8348-8DEB-C124F619A9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4004</TotalTime>
  <Words>921</Words>
  <Application>Microsoft Office PowerPoint</Application>
  <PresentationFormat>Widescreen</PresentationFormat>
  <Paragraphs>173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YAFdJjTk5UU 0</vt:lpstr>
      <vt:lpstr>YAFdJs2qTWQ 0</vt:lpstr>
      <vt:lpstr>YAFLd8sKbwc 1</vt:lpstr>
      <vt:lpstr>4_Zesummeliewen_theme</vt:lpstr>
      <vt:lpstr>PowerPoint Presentation</vt:lpstr>
      <vt:lpstr>PowerPoint Presentation</vt:lpstr>
      <vt:lpstr>Nouvelle Loi (01.01.2024)</vt:lpstr>
      <vt:lpstr>Notre Équipe</vt:lpstr>
      <vt:lpstr>Vivre-Ensemble est...</vt:lpstr>
      <vt:lpstr>Nouvelle Loi (01.01.2024)</vt:lpstr>
      <vt:lpstr>Gemengepakt: Objectifs</vt:lpstr>
      <vt:lpstr>Gemengepakt- Fonctionnement</vt:lpstr>
      <vt:lpstr>Gemengepakt- Avantages</vt:lpstr>
      <vt:lpstr>Les 5 étapes du Gemengepakt</vt:lpstr>
      <vt:lpstr>Les Acteurs</vt:lpstr>
      <vt:lpstr>Les thématiques</vt:lpstr>
      <vt:lpstr>Les thématiques</vt:lpstr>
      <vt:lpstr>Les thématiques</vt:lpstr>
      <vt:lpstr>Les thématiques</vt:lpstr>
      <vt:lpstr>Les thématiques</vt:lpstr>
      <vt:lpstr>https://gemengen.zesummeliewen.lu/bonnes-pratiques/</vt:lpstr>
      <vt:lpstr>Nouvelle Loi (01.01.2024)</vt:lpstr>
      <vt:lpstr>Pacte Citoyen</vt:lpstr>
      <vt:lpstr>Le plan d’action national du VEI</vt:lpstr>
      <vt:lpstr>Conseil Supérieur du VEI</vt:lpstr>
      <vt:lpstr>Commission communale de VEI</vt:lpstr>
      <vt:lpstr>Commission communale de VEI</vt:lpstr>
      <vt:lpstr>Biergerpool  - outil de communication pour les communes</vt:lpstr>
      <vt:lpstr>PowerPoint Presentation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Michèle Zahlen</dc:creator>
  <cp:lastModifiedBy>Corinne Folscheid</cp:lastModifiedBy>
  <cp:revision>8</cp:revision>
  <dcterms:created xsi:type="dcterms:W3CDTF">2024-02-05T11:51:35Z</dcterms:created>
  <dcterms:modified xsi:type="dcterms:W3CDTF">2024-09-24T09:30:43Z</dcterms:modified>
</cp:coreProperties>
</file>