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5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</p:sldMasterIdLst>
  <p:notesMasterIdLst>
    <p:notesMasterId r:id="rId38"/>
  </p:notesMasterIdLst>
  <p:handoutMasterIdLst>
    <p:handoutMasterId r:id="rId39"/>
  </p:handoutMasterIdLst>
  <p:sldIdLst>
    <p:sldId id="256" r:id="rId10"/>
    <p:sldId id="511" r:id="rId11"/>
    <p:sldId id="353" r:id="rId12"/>
    <p:sldId id="488" r:id="rId13"/>
    <p:sldId id="472" r:id="rId14"/>
    <p:sldId id="528" r:id="rId15"/>
    <p:sldId id="513" r:id="rId16"/>
    <p:sldId id="418" r:id="rId17"/>
    <p:sldId id="419" r:id="rId18"/>
    <p:sldId id="433" r:id="rId19"/>
    <p:sldId id="519" r:id="rId20"/>
    <p:sldId id="425" r:id="rId21"/>
    <p:sldId id="414" r:id="rId22"/>
    <p:sldId id="518" r:id="rId23"/>
    <p:sldId id="530" r:id="rId24"/>
    <p:sldId id="510" r:id="rId25"/>
    <p:sldId id="531" r:id="rId26"/>
    <p:sldId id="509" r:id="rId27"/>
    <p:sldId id="529" r:id="rId28"/>
    <p:sldId id="499" r:id="rId29"/>
    <p:sldId id="497" r:id="rId30"/>
    <p:sldId id="526" r:id="rId31"/>
    <p:sldId id="522" r:id="rId32"/>
    <p:sldId id="524" r:id="rId33"/>
    <p:sldId id="514" r:id="rId34"/>
    <p:sldId id="460" r:id="rId35"/>
    <p:sldId id="516" r:id="rId36"/>
    <p:sldId id="300" r:id="rId3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t Pacht" initials="LP" lastIdx="17" clrIdx="0">
    <p:extLst>
      <p:ext uri="{19B8F6BF-5375-455C-9EA6-DF929625EA0E}">
        <p15:presenceInfo xmlns:p15="http://schemas.microsoft.com/office/powerpoint/2012/main" userId="S-1-5-21-4003195216-3743898917-2407397859-18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CF0"/>
    <a:srgbClr val="9966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447" autoAdjust="0"/>
  </p:normalViewPr>
  <p:slideViewPr>
    <p:cSldViewPr snapToGrid="0">
      <p:cViewPr varScale="1">
        <p:scale>
          <a:sx n="111" d="100"/>
          <a:sy n="111" d="100"/>
        </p:scale>
        <p:origin x="55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54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eam_work\team_work\ISE_KL_PB\10.%20OBSERVATOIRE%20SOCIAL%20DUDELANGE\11.RAPPORT%20FINAL\Graphiques%20&#224;%20mettre%20en%20forme\Demandeurs%20OS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team_work\team_work\ISE_KL_PB\10.%20OBSERVATOIRE%20SOCIAL%20DUDELANGE\11.RAPPORT%20FINAL\Graphiques%20&#224;%20mettre%20en%20forme\Graphiques%20UDM%20mis%20en%20for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Quartier!$B$6:$B$18</c:f>
              <c:strCache>
                <c:ptCount val="13"/>
                <c:pt idx="0">
                  <c:v>Boudersberg</c:v>
                </c:pt>
                <c:pt idx="1">
                  <c:v>Brill</c:v>
                </c:pt>
                <c:pt idx="2">
                  <c:v>Burange</c:v>
                </c:pt>
                <c:pt idx="3">
                  <c:v>Centre</c:v>
                </c:pt>
                <c:pt idx="4">
                  <c:v>Gaffelt</c:v>
                </c:pt>
                <c:pt idx="5">
                  <c:v>Italien</c:v>
                </c:pt>
                <c:pt idx="6">
                  <c:v>Lenkeschléi - Kräizbierg</c:v>
                </c:pt>
                <c:pt idx="7">
                  <c:v>Ribeschpont</c:v>
                </c:pt>
                <c:pt idx="8">
                  <c:v>Route de Luxembourg</c:v>
                </c:pt>
                <c:pt idx="9">
                  <c:v>Schmelz</c:v>
                </c:pt>
                <c:pt idx="10">
                  <c:v>Tattebierg</c:v>
                </c:pt>
                <c:pt idx="11">
                  <c:v>Wolkeschdall</c:v>
                </c:pt>
                <c:pt idx="12">
                  <c:v>N/A</c:v>
                </c:pt>
              </c:strCache>
            </c:strRef>
          </c:cat>
          <c:val>
            <c:numRef>
              <c:f>Quartier!$C$6:$C$18</c:f>
              <c:numCache>
                <c:formatCode>General</c:formatCode>
                <c:ptCount val="13"/>
                <c:pt idx="0">
                  <c:v>16</c:v>
                </c:pt>
                <c:pt idx="1">
                  <c:v>62</c:v>
                </c:pt>
                <c:pt idx="2">
                  <c:v>48</c:v>
                </c:pt>
                <c:pt idx="3">
                  <c:v>257</c:v>
                </c:pt>
                <c:pt idx="4">
                  <c:v>85</c:v>
                </c:pt>
                <c:pt idx="5">
                  <c:v>39</c:v>
                </c:pt>
                <c:pt idx="6">
                  <c:v>29</c:v>
                </c:pt>
                <c:pt idx="7">
                  <c:v>22</c:v>
                </c:pt>
                <c:pt idx="8">
                  <c:v>49</c:v>
                </c:pt>
                <c:pt idx="9">
                  <c:v>116</c:v>
                </c:pt>
                <c:pt idx="10">
                  <c:v>42</c:v>
                </c:pt>
                <c:pt idx="11">
                  <c:v>38</c:v>
                </c:pt>
                <c:pt idx="12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FF-4750-AB89-7B21DBCAB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4763552"/>
        <c:axId val="274760600"/>
      </c:barChart>
      <c:catAx>
        <c:axId val="27476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760600"/>
        <c:crosses val="autoZero"/>
        <c:auto val="1"/>
        <c:lblAlgn val="ctr"/>
        <c:lblOffset val="100"/>
        <c:noMultiLvlLbl val="0"/>
      </c:catAx>
      <c:valAx>
        <c:axId val="274760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7635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'Prestations par type'!$B$4</c:f>
              <c:strCache>
                <c:ptCount val="1"/>
                <c:pt idx="0">
                  <c:v>Aide financière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'Prestations par type'!$C$4</c:f>
              <c:numCache>
                <c:formatCode>General</c:formatCode>
                <c:ptCount val="1"/>
                <c:pt idx="0">
                  <c:v>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0E-42E0-9F22-9D75239C6773}"/>
            </c:ext>
          </c:extLst>
        </c:ser>
        <c:ser>
          <c:idx val="1"/>
          <c:order val="1"/>
          <c:tx>
            <c:strRef>
              <c:f>'Prestations par type'!$B$5</c:f>
              <c:strCache>
                <c:ptCount val="1"/>
                <c:pt idx="0">
                  <c:v>Aide matérielle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'Prestations par type'!$C$5</c:f>
              <c:numCache>
                <c:formatCode>General</c:formatCode>
                <c:ptCount val="1"/>
                <c:pt idx="0">
                  <c:v>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0E-42E0-9F22-9D75239C6773}"/>
            </c:ext>
          </c:extLst>
        </c:ser>
        <c:ser>
          <c:idx val="2"/>
          <c:order val="2"/>
          <c:tx>
            <c:strRef>
              <c:f>'Prestations par type'!$B$6</c:f>
              <c:strCache>
                <c:ptCount val="1"/>
                <c:pt idx="0">
                  <c:v>Conseils- Informations-Orientation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'Prestations par type'!$C$6</c:f>
              <c:numCache>
                <c:formatCode>General</c:formatCode>
                <c:ptCount val="1"/>
                <c:pt idx="0">
                  <c:v>2296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0E-42E0-9F22-9D75239C6773}"/>
            </c:ext>
          </c:extLst>
        </c:ser>
        <c:ser>
          <c:idx val="3"/>
          <c:order val="3"/>
          <c:tx>
            <c:strRef>
              <c:f>'Prestations par type'!$B$7</c:f>
              <c:strCache>
                <c:ptCount val="1"/>
                <c:pt idx="0">
                  <c:v>Démarches</c:v>
                </c:pt>
              </c:strCache>
            </c:strRef>
          </c:tx>
          <c:spPr>
            <a:solidFill>
              <a:srgbClr val="F07E5D"/>
            </a:solidFill>
            <a:ln>
              <a:solidFill>
                <a:srgbClr val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'Prestations par type'!$C$7</c:f>
              <c:numCache>
                <c:formatCode>General</c:formatCode>
                <c:ptCount val="1"/>
                <c:pt idx="0">
                  <c:v>2130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0E-42E0-9F22-9D75239C6773}"/>
            </c:ext>
          </c:extLst>
        </c:ser>
        <c:ser>
          <c:idx val="4"/>
          <c:order val="4"/>
          <c:tx>
            <c:strRef>
              <c:f>'Prestations par type'!$B$8</c:f>
              <c:strCache>
                <c:ptCount val="1"/>
                <c:pt idx="0">
                  <c:v>Soutien</c:v>
                </c:pt>
              </c:strCache>
            </c:strRef>
          </c:tx>
          <c:spPr>
            <a:solidFill>
              <a:srgbClr val="D0ECF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'Prestations par type'!$C$8</c:f>
              <c:numCache>
                <c:formatCode>General</c:formatCode>
                <c:ptCount val="1"/>
                <c:pt idx="0">
                  <c:v>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0E-42E0-9F22-9D75239C6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494544"/>
        <c:axId val="413044672"/>
      </c:barChart>
      <c:catAx>
        <c:axId val="420494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3044672"/>
        <c:crosses val="autoZero"/>
        <c:auto val="1"/>
        <c:lblAlgn val="ctr"/>
        <c:lblOffset val="100"/>
        <c:noMultiLvlLbl val="0"/>
      </c:catAx>
      <c:valAx>
        <c:axId val="41304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49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494739110690323"/>
          <c:w val="1"/>
          <c:h val="0.124645284442084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499CE-58AA-4823-8A76-4EA52B92CBB7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4CD6A-BD26-43A4-A35C-F8A08034D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09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8265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déplacer la diapo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49350" y="5513192"/>
            <a:ext cx="5994443" cy="5222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Cliquez pour modifier le format des notes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799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&lt;en-tête&gt;</a:t>
            </a:r>
          </a:p>
        </p:txBody>
      </p:sp>
      <p:sp>
        <p:nvSpPr>
          <p:cNvPr id="37" name="PlaceHolder 4"/>
          <p:cNvSpPr>
            <a:spLocks noGrp="1"/>
          </p:cNvSpPr>
          <p:nvPr>
            <p:ph type="dt" idx="4"/>
          </p:nvPr>
        </p:nvSpPr>
        <p:spPr>
          <a:xfrm>
            <a:off x="4241321" y="0"/>
            <a:ext cx="3251822" cy="5799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  <p:sp>
        <p:nvSpPr>
          <p:cNvPr id="38" name="PlaceHolder 5"/>
          <p:cNvSpPr>
            <a:spLocks noGrp="1"/>
          </p:cNvSpPr>
          <p:nvPr>
            <p:ph type="ftr" idx="5"/>
          </p:nvPr>
        </p:nvSpPr>
        <p:spPr>
          <a:xfrm>
            <a:off x="0" y="11026775"/>
            <a:ext cx="3251822" cy="5799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39" name="PlaceHolder 6"/>
          <p:cNvSpPr>
            <a:spLocks noGrp="1"/>
          </p:cNvSpPr>
          <p:nvPr>
            <p:ph type="sldNum" idx="6"/>
          </p:nvPr>
        </p:nvSpPr>
        <p:spPr>
          <a:xfrm>
            <a:off x="4241321" y="11026775"/>
            <a:ext cx="3251822" cy="5799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C3A2FC96-D02F-48D2-971A-C1DB18AD1689}" type="slidenum"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1538" cy="3348038"/>
          </a:xfrm>
          <a:prstGeom prst="rect">
            <a:avLst/>
          </a:prstGeom>
          <a:ln w="0">
            <a:noFill/>
          </a:ln>
        </p:spPr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79767" y="4777292"/>
            <a:ext cx="5437070" cy="3907344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sldNum" idx="7"/>
          </p:nvPr>
        </p:nvSpPr>
        <p:spPr>
          <a:xfrm>
            <a:off x="3850588" y="9428743"/>
            <a:ext cx="2944589" cy="496723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fr-BE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02B7463-B015-43F2-ACC7-66E473BCD732}" type="slidenum">
              <a:rPr lang="fr-BE" sz="1200" b="0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24746-994A-369D-008E-2C9068D30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6EDB2C-2953-4537-A343-710896CC21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02CA29-41F7-5EF8-E122-ABE8C6BA3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41684-59E9-311C-DD1A-4AA78DC9595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C3A2FC96-D02F-48D2-971A-C1DB18AD1689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</a:rPr>
              <a:t>19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3341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pPr indent="0" algn="r">
              <a:buNone/>
            </a:pPr>
            <a:fld id="{C3A2FC96-D02F-48D2-971A-C1DB18AD1689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</a:rPr>
              <a:t>20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1530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pPr indent="0" algn="r">
              <a:buNone/>
            </a:pPr>
            <a:fld id="{C3A2FC96-D02F-48D2-971A-C1DB18AD1689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</a:rPr>
              <a:t>21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589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F72CC-BC87-405D-9D42-5D60F1092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B29A87-B47E-95E2-F577-1F510C8AAC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4157D0-9634-3E2A-9EDE-9C7941E6F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E3B07-843A-4934-19DB-BA1113D7B44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C3A2FC96-D02F-48D2-971A-C1DB18AD1689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</a:rPr>
              <a:t>22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0485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C9D47-58B2-EA2D-8576-26DCCFCC1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95A078-3D5F-5B59-5712-4E0CDB7B4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F7FDD8-F4B1-3913-E8DE-E6B30EFDA8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Des acteurs locaux, un levier extraordinaire à prendre en compte pour le plan de cohésion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36867-FD62-5788-FFEC-78487972C83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C3A2FC96-D02F-48D2-971A-C1DB18AD1689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</a:rPr>
              <a:t>23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0242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F97D0-A413-729D-2652-4BFCDDD6D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82EAD3-7968-2575-373E-1C3385EC91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C97764-E3E7-5807-2EF4-BA168E59D2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Des acteurs locaux, un levier extraordinaire à prendre en compte pour le plan de cohésion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0230E-EF15-9B07-DBD6-A41CB0ABE33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C3A2FC96-D02F-48D2-971A-C1DB18AD1689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</a:rPr>
              <a:t>24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1319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C3A2FC96-D02F-48D2-971A-C1DB18AD1689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</a:rPr>
              <a:t>26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132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61690-4788-46FE-3A2E-045146A73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6D6D48-933B-1D08-7A54-A0DE4AA68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51D02B-17FD-106F-4989-EE08A6D14C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3C823-1CFA-112A-7C93-6253CEAD4C7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C3A2FC96-D02F-48D2-971A-C1DB18AD1689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</a:rPr>
              <a:t>27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836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C3A2FC96-D02F-48D2-971A-C1DB18AD1689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</a:rPr>
              <a:t>8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198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C3A2FC96-D02F-48D2-971A-C1DB18AD1689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</a:rPr>
              <a:t>9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1278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C3A2FC96-D02F-48D2-971A-C1DB18AD1689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</a:rPr>
              <a:t>11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7860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C3A2FC96-D02F-48D2-971A-C1DB18AD1689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</a:rPr>
              <a:t>12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5268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C3A2FC96-D02F-48D2-971A-C1DB18AD1689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</a:rPr>
              <a:t>15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8307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: (53% de luxembourgeois – 47% d’étrangers au 1er janvier 2024),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Dudelange se distingue avec une surreprésentation des Luxembourgeois : 61% de la population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Diffère selon quartiers :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couronne nord </a:t>
            </a: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domination luxembourgeoises avec</a:t>
            </a:r>
            <a:r>
              <a:rPr lang="fr-BE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plus de 3 </a:t>
            </a:r>
            <a:r>
              <a:rPr lang="fr-BE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hbt</a:t>
            </a:r>
            <a:r>
              <a:rPr lang="fr-BE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sur 4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Boudersberg (75,4%), Lenkeschléi–Kräizbierg (74,7%), Wolkeschdall (74,4%), Ribeschpont (72,7%) et Burange (71,6%).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Tattebierg Schmelz–NeiSchmelz (55,2%) et Italie (64,9%) </a:t>
            </a: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forte présence d’étrangers,. Ces deux dernières zones, situées à proximité de l’ancien site sidérurgique, sont vraisemblablement marquées par les dynamiques migratoires historiques de la ville, comme le quartier Italie, historiquement lié à l’immigration italienne ouvrière</a:t>
            </a: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 le seul présentant quasiment autant de résidents Luxembourgeois (49%) que de résidents étrangers (51%)</a:t>
            </a: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C3A2FC96-D02F-48D2-971A-C1DB18AD1689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</a:rPr>
              <a:t>16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1879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: (53% de luxembourgeois – 47% d’étrangers au 1er janvier 2024),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Dudelange se distingue avec une surreprésentation des Luxembourgeois : 61% de la population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Diffère selon quartiers :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couronne nord </a:t>
            </a: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domination luxembourgeoises avec</a:t>
            </a:r>
            <a:r>
              <a:rPr lang="fr-BE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plus de 3 </a:t>
            </a:r>
            <a:r>
              <a:rPr lang="fr-BE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hbt</a:t>
            </a:r>
            <a:r>
              <a:rPr lang="fr-BE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sur 4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Boudersberg (75,4%), Lenkeschléi–Kräizbierg (74,7%), Wolkeschdall (74,4%), Ribeschpont (72,7%) et Burange (71,6%).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Tattebierg Schmelz–NeiSchmelz (55,2%) et Italie (64,9%) </a:t>
            </a: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forte présence d’étrangers,. Ces deux dernières zones, situées à proximité de l’ancien site sidérurgique, sont vraisemblablement marquées par les dynamiques migratoires historiques de la ville, comme le quartier Italie, historiquement lié à l’immigration italienne ouvrière</a:t>
            </a: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 le seul présentant quasiment autant de résidents Luxembourgeois (49%) que de résidents étrangers (51%)</a:t>
            </a: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C3A2FC96-D02F-48D2-971A-C1DB18AD1689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</a:rPr>
              <a:t>17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4091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Adultes seuls = 22% Italie / 42% et 39% Centre et Burange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Famille = 34% </a:t>
            </a:r>
            <a:r>
              <a:rPr lang="fr-BE" sz="1200" b="1" spc="-1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Ribeschpont / centre 18%</a:t>
            </a:r>
            <a:endParaRPr lang="fr-BE" sz="12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Famille</a:t>
            </a:r>
            <a:r>
              <a:rPr lang="fr-BE" sz="1200" b="1" spc="-1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200" b="1" spc="-1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monop</a:t>
            </a:r>
            <a:r>
              <a:rPr lang="fr-BE" sz="1200" b="1" spc="-1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15% dans le quartier Brill / 7% a Ribeschpont</a:t>
            </a:r>
            <a:endParaRPr lang="fr-FR" sz="12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Famille </a:t>
            </a:r>
            <a:r>
              <a:rPr lang="fr-FR" sz="1200" b="1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monop</a:t>
            </a:r>
            <a:r>
              <a:rPr lang="fr-FR" sz="1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chez les étrangers = 11%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C3A2FC96-D02F-48D2-971A-C1DB18AD1689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</a:rPr>
              <a:t>18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885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re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re principal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large -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large -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Graphiqu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merci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iser - slid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80F2FF-13AB-4F97-8EB2-37225D26064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Une image contenant Caractère coloré, bleu, ligne, Bleu électrique&#10;&#10;Description générée automatiquement"/>
          <p:cNvPicPr/>
          <p:nvPr/>
        </p:nvPicPr>
        <p:blipFill>
          <a:blip r:embed="rId3"/>
          <a:stretch/>
        </p:blipFill>
        <p:spPr>
          <a:xfrm>
            <a:off x="4835520" y="0"/>
            <a:ext cx="7355520" cy="1255680"/>
          </a:xfrm>
          <a:prstGeom prst="rect">
            <a:avLst/>
          </a:prstGeom>
          <a:ln w="0">
            <a:noFill/>
          </a:ln>
        </p:spPr>
      </p:pic>
      <p:pic>
        <p:nvPicPr>
          <p:cNvPr id="6" name="Image 7"/>
          <p:cNvPicPr/>
          <p:nvPr/>
        </p:nvPicPr>
        <p:blipFill>
          <a:blip r:embed="rId4"/>
          <a:stretch/>
        </p:blipFill>
        <p:spPr>
          <a:xfrm>
            <a:off x="4835520" y="2708280"/>
            <a:ext cx="7352280" cy="1236600"/>
          </a:xfrm>
          <a:prstGeom prst="rect">
            <a:avLst/>
          </a:prstGeom>
          <a:ln w="0">
            <a:noFill/>
          </a:ln>
        </p:spPr>
      </p:pic>
      <p:pic>
        <p:nvPicPr>
          <p:cNvPr id="2" name="Image 8"/>
          <p:cNvPicPr/>
          <p:nvPr/>
        </p:nvPicPr>
        <p:blipFill>
          <a:blip r:embed="rId5"/>
          <a:stretch/>
        </p:blipFill>
        <p:spPr>
          <a:xfrm>
            <a:off x="4835520" y="4329000"/>
            <a:ext cx="7355520" cy="1255680"/>
          </a:xfrm>
          <a:prstGeom prst="rect">
            <a:avLst/>
          </a:prstGeom>
          <a:ln w="0">
            <a:noFill/>
          </a:ln>
        </p:spPr>
      </p:pic>
      <p:pic>
        <p:nvPicPr>
          <p:cNvPr id="3" name="Image 10" descr="Une image contenant texte, capture d’écran, Police, Graphique&#10;&#10;Description générée automatiquement"/>
          <p:cNvPicPr/>
          <p:nvPr/>
        </p:nvPicPr>
        <p:blipFill>
          <a:blip r:embed="rId6"/>
          <a:stretch/>
        </p:blipFill>
        <p:spPr>
          <a:xfrm>
            <a:off x="1075680" y="5607720"/>
            <a:ext cx="2058120" cy="825840"/>
          </a:xfrm>
          <a:prstGeom prst="rect">
            <a:avLst/>
          </a:prstGeom>
          <a:ln w="0">
            <a:noFill/>
          </a:ln>
        </p:spPr>
      </p:pic>
      <p:cxnSp>
        <p:nvCxnSpPr>
          <p:cNvPr id="4" name="Connecteur droit 11"/>
          <p:cNvCxnSpPr/>
          <p:nvPr/>
        </p:nvCxnSpPr>
        <p:spPr>
          <a:xfrm flipH="1">
            <a:off x="1055520" y="2707920"/>
            <a:ext cx="2520360" cy="1080"/>
          </a:xfrm>
          <a:prstGeom prst="straightConnector1">
            <a:avLst/>
          </a:prstGeom>
          <a:ln w="25400">
            <a:solidFill>
              <a:srgbClr val="000066"/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Une image contenant Caractère coloré, bleu, ligne, Bleu électrique&#10;&#10;Description générée automatiquement"/>
          <p:cNvPicPr/>
          <p:nvPr/>
        </p:nvPicPr>
        <p:blipFill>
          <a:blip r:embed="rId3"/>
          <a:stretch/>
        </p:blipFill>
        <p:spPr>
          <a:xfrm>
            <a:off x="4835520" y="0"/>
            <a:ext cx="7355520" cy="1255680"/>
          </a:xfrm>
          <a:prstGeom prst="rect">
            <a:avLst/>
          </a:prstGeom>
          <a:ln w="0">
            <a:noFill/>
          </a:ln>
        </p:spPr>
      </p:pic>
      <p:pic>
        <p:nvPicPr>
          <p:cNvPr id="6" name="Image 7"/>
          <p:cNvPicPr/>
          <p:nvPr/>
        </p:nvPicPr>
        <p:blipFill>
          <a:blip r:embed="rId4"/>
          <a:stretch/>
        </p:blipFill>
        <p:spPr>
          <a:xfrm>
            <a:off x="4835520" y="4149720"/>
            <a:ext cx="7352280" cy="1236600"/>
          </a:xfrm>
          <a:prstGeom prst="rect">
            <a:avLst/>
          </a:prstGeom>
          <a:ln w="0">
            <a:noFill/>
          </a:ln>
        </p:spPr>
      </p:pic>
      <p:pic>
        <p:nvPicPr>
          <p:cNvPr id="7" name="Image 8"/>
          <p:cNvPicPr/>
          <p:nvPr/>
        </p:nvPicPr>
        <p:blipFill>
          <a:blip r:embed="rId5"/>
          <a:stretch/>
        </p:blipFill>
        <p:spPr>
          <a:xfrm>
            <a:off x="4835520" y="5607720"/>
            <a:ext cx="7355520" cy="1255680"/>
          </a:xfrm>
          <a:prstGeom prst="rect">
            <a:avLst/>
          </a:prstGeom>
          <a:ln w="0">
            <a:noFill/>
          </a:ln>
        </p:spPr>
      </p:pic>
      <p:pic>
        <p:nvPicPr>
          <p:cNvPr id="8" name="Image 10" descr="Une image contenant texte, capture d’écran, Police, Graphique&#10;&#10;Description générée automatiquement"/>
          <p:cNvPicPr/>
          <p:nvPr/>
        </p:nvPicPr>
        <p:blipFill>
          <a:blip r:embed="rId6"/>
          <a:stretch/>
        </p:blipFill>
        <p:spPr>
          <a:xfrm>
            <a:off x="1075680" y="5607720"/>
            <a:ext cx="2058120" cy="825840"/>
          </a:xfrm>
          <a:prstGeom prst="rect">
            <a:avLst/>
          </a:prstGeom>
          <a:ln w="0">
            <a:noFill/>
          </a:ln>
        </p:spPr>
      </p:pic>
      <p:cxnSp>
        <p:nvCxnSpPr>
          <p:cNvPr id="9" name="Connecteur droit 11"/>
          <p:cNvCxnSpPr/>
          <p:nvPr/>
        </p:nvCxnSpPr>
        <p:spPr>
          <a:xfrm flipH="1">
            <a:off x="1055520" y="4149720"/>
            <a:ext cx="2520360" cy="1080"/>
          </a:xfrm>
          <a:prstGeom prst="straightConnector1">
            <a:avLst/>
          </a:prstGeom>
          <a:ln w="25400">
            <a:solidFill>
              <a:srgbClr val="000066"/>
            </a:solidFill>
            <a:round/>
          </a:ln>
        </p:spPr>
      </p:cxn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7" descr="Une image contenant Caractère coloré, capture d’écran, ligne, bleu&#10;&#10;Description générée automatiquement"/>
          <p:cNvPicPr/>
          <p:nvPr/>
        </p:nvPicPr>
        <p:blipFill>
          <a:blip r:embed="rId3"/>
          <a:stretch/>
        </p:blipFill>
        <p:spPr>
          <a:xfrm>
            <a:off x="8616960" y="404640"/>
            <a:ext cx="2509200" cy="429840"/>
          </a:xfrm>
          <a:prstGeom prst="rect">
            <a:avLst/>
          </a:prstGeom>
          <a:ln w="0">
            <a:noFill/>
          </a:ln>
        </p:spPr>
      </p:pic>
      <p:cxnSp>
        <p:nvCxnSpPr>
          <p:cNvPr id="13" name="Connecteur droit 11"/>
          <p:cNvCxnSpPr/>
          <p:nvPr/>
        </p:nvCxnSpPr>
        <p:spPr>
          <a:xfrm flipH="1">
            <a:off x="6095880" y="1268280"/>
            <a:ext cx="5041440" cy="1080"/>
          </a:xfrm>
          <a:prstGeom prst="straightConnector1">
            <a:avLst/>
          </a:prstGeom>
          <a:ln w="25400">
            <a:solidFill>
              <a:srgbClr val="000066"/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8" descr="Une image contenant Caractère coloré, capture d’écran, ligne, bleu&#10;&#10;Description générée automatiquement"/>
          <p:cNvPicPr/>
          <p:nvPr/>
        </p:nvPicPr>
        <p:blipFill>
          <a:blip r:embed="rId3"/>
          <a:stretch/>
        </p:blipFill>
        <p:spPr>
          <a:xfrm>
            <a:off x="10058400" y="426960"/>
            <a:ext cx="1067760" cy="182520"/>
          </a:xfrm>
          <a:prstGeom prst="rect">
            <a:avLst/>
          </a:prstGeom>
          <a:ln w="0">
            <a:noFill/>
          </a:ln>
        </p:spPr>
      </p:pic>
      <p:cxnSp>
        <p:nvCxnSpPr>
          <p:cNvPr id="15" name="Connecteur droit 9"/>
          <p:cNvCxnSpPr/>
          <p:nvPr/>
        </p:nvCxnSpPr>
        <p:spPr>
          <a:xfrm flipH="1">
            <a:off x="1075320" y="1268280"/>
            <a:ext cx="10062000" cy="1080"/>
          </a:xfrm>
          <a:prstGeom prst="straightConnector1">
            <a:avLst/>
          </a:prstGeom>
          <a:ln w="25400">
            <a:solidFill>
              <a:srgbClr val="000066"/>
            </a:solidFill>
            <a:round/>
          </a:ln>
        </p:spPr>
      </p:cxnSp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8" descr="Une image contenant Caractère coloré, capture d’écran, ligne, bleu&#10;&#10;Description générée automatiquement"/>
          <p:cNvPicPr/>
          <p:nvPr/>
        </p:nvPicPr>
        <p:blipFill>
          <a:blip r:embed="rId3"/>
          <a:stretch/>
        </p:blipFill>
        <p:spPr>
          <a:xfrm>
            <a:off x="10058400" y="426960"/>
            <a:ext cx="1067760" cy="1825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/>
          <p:cNvSpPr/>
          <p:nvPr/>
        </p:nvSpPr>
        <p:spPr>
          <a:xfrm>
            <a:off x="1055520" y="404640"/>
            <a:ext cx="7200000" cy="43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fr-BE" sz="1200" b="0" strike="noStrike" cap="all" spc="-1">
                <a:solidFill>
                  <a:schemeClr val="accent1"/>
                </a:solidFill>
                <a:latin typeface="Gill Sans Nova"/>
              </a:rPr>
              <a:t>NOM DE LA SECTION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" name="Image 8" descr="Une image contenant Caractère coloré, capture d’écran, ligne, bleu&#10;&#10;Description générée automatiquement"/>
          <p:cNvPicPr/>
          <p:nvPr/>
        </p:nvPicPr>
        <p:blipFill>
          <a:blip r:embed="rId3"/>
          <a:stretch/>
        </p:blipFill>
        <p:spPr>
          <a:xfrm>
            <a:off x="10058400" y="426960"/>
            <a:ext cx="1067760" cy="182520"/>
          </a:xfrm>
          <a:prstGeom prst="rect">
            <a:avLst/>
          </a:prstGeom>
          <a:ln w="0">
            <a:noFill/>
          </a:ln>
        </p:spPr>
      </p:pic>
      <p:cxnSp>
        <p:nvCxnSpPr>
          <p:cNvPr id="22" name="Connecteur droit 9"/>
          <p:cNvCxnSpPr/>
          <p:nvPr/>
        </p:nvCxnSpPr>
        <p:spPr>
          <a:xfrm flipH="1">
            <a:off x="1075320" y="1268280"/>
            <a:ext cx="10062000" cy="1080"/>
          </a:xfrm>
          <a:prstGeom prst="straightConnector1">
            <a:avLst/>
          </a:prstGeom>
          <a:ln w="25400">
            <a:solidFill>
              <a:srgbClr val="000066"/>
            </a:solidFill>
            <a:round/>
          </a:ln>
        </p:spPr>
      </p:cxnSp>
      <p:sp>
        <p:nvSpPr>
          <p:cNvPr id="23" name="Rectangle 11"/>
          <p:cNvSpPr/>
          <p:nvPr/>
        </p:nvSpPr>
        <p:spPr>
          <a:xfrm>
            <a:off x="1055520" y="836640"/>
            <a:ext cx="7200000" cy="43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fr-BE" sz="2800" b="1" strike="noStrike" cap="all" spc="-1">
                <a:solidFill>
                  <a:schemeClr val="accent1"/>
                </a:solidFill>
                <a:latin typeface="Gill Sans Nova"/>
              </a:rPr>
              <a:t>SUJET DU SLIDE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Rectangle 21"/>
          <p:cNvSpPr/>
          <p:nvPr/>
        </p:nvSpPr>
        <p:spPr>
          <a:xfrm>
            <a:off x="7356600" y="1971000"/>
            <a:ext cx="3769560" cy="36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Gill Sans Nova"/>
              </a:rPr>
              <a:t>Lorem ipsum dolor sit amet, consectetur adipiscing elit. Mauris lobortis vel turpis egestas semper.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0808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Gill Sans Nova"/>
              </a:rPr>
              <a:t>Nunc elementum ullamcorper tristique.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80808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Gill Sans Nova"/>
              </a:rPr>
              <a:t>Aliquam metus ex,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80808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Gill Sans Nova"/>
              </a:rPr>
              <a:t>Laore et id elementum,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80808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Gill Sans Nova"/>
              </a:rPr>
              <a:t>Da, fringilla varius odio.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0808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Gill Sans Nova"/>
              </a:rPr>
              <a:t>Aenean egestas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0808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Gill Sans Nova"/>
              </a:rPr>
              <a:t>Ut libero et ultricies.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5" name="Tableau 2"/>
          <p:cNvGraphicFramePr/>
          <p:nvPr/>
        </p:nvGraphicFramePr>
        <p:xfrm>
          <a:off x="1054800" y="1989000"/>
          <a:ext cx="5041080" cy="2929320"/>
        </p:xfrm>
        <a:graphic>
          <a:graphicData uri="http://schemas.openxmlformats.org/drawingml/2006/table">
            <a:tbl>
              <a:tblPr/>
              <a:tblGrid>
                <a:gridCol w="251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840">
                <a:tc gridSpan="3"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chemeClr val="lt1"/>
                          </a:solidFill>
                          <a:latin typeface="Gill Sans Nova"/>
                        </a:rPr>
                        <a:t>TITRE</a:t>
                      </a:r>
                      <a:endParaRPr lang="fr-FR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0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chemeClr val="lt1"/>
                          </a:solidFill>
                          <a:latin typeface="Gill Sans Nova"/>
                        </a:rPr>
                        <a:t>POSTE</a:t>
                      </a:r>
                      <a:endParaRPr lang="fr-FR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E8E8E8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chemeClr val="lt1"/>
                          </a:solidFill>
                          <a:latin typeface="Gill Sans Nova"/>
                        </a:rPr>
                        <a:t>2024</a:t>
                      </a:r>
                      <a:endParaRPr lang="fr-FR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E8E8E8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chemeClr val="lt1"/>
                          </a:solidFill>
                          <a:latin typeface="Gill Sans Nova"/>
                        </a:rPr>
                        <a:t>2025</a:t>
                      </a:r>
                      <a:endParaRPr lang="fr-FR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E8E8E8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7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fr-BE" sz="1200" b="0" strike="noStrike" spc="-1">
                          <a:solidFill>
                            <a:schemeClr val="dk1">
                              <a:lumMod val="50000"/>
                              <a:lumOff val="50000"/>
                            </a:schemeClr>
                          </a:solidFill>
                          <a:latin typeface="Gill Sans Nova"/>
                        </a:rPr>
                        <a:t>Lorem ipsum dolor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8E8E8"/>
                      </a:solidFill>
                      <a:prstDash val="solid"/>
                    </a:lnL>
                    <a:lnR w="12240">
                      <a:solidFill>
                        <a:srgbClr val="E8E8E8"/>
                      </a:solidFill>
                      <a:prstDash val="solid"/>
                    </a:lnR>
                    <a:lnT w="12240">
                      <a:solidFill>
                        <a:srgbClr val="E8E8E8"/>
                      </a:solidFill>
                      <a:prstDash val="solid"/>
                    </a:lnT>
                    <a:lnB w="12240">
                      <a:solidFill>
                        <a:srgbClr val="E8E8E8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fr-BE" sz="1200" b="0" strike="noStrike" spc="-1">
                          <a:solidFill>
                            <a:schemeClr val="dk1">
                              <a:lumMod val="50000"/>
                              <a:lumOff val="50000"/>
                            </a:schemeClr>
                          </a:solidFill>
                          <a:latin typeface="Gill Sans Nova"/>
                        </a:rPr>
                        <a:t>20,669,126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8E8E8"/>
                      </a:solidFill>
                      <a:prstDash val="solid"/>
                    </a:lnL>
                    <a:lnR w="12240">
                      <a:solidFill>
                        <a:srgbClr val="E8E8E8"/>
                      </a:solidFill>
                      <a:prstDash val="solid"/>
                    </a:lnR>
                    <a:lnT w="12240">
                      <a:solidFill>
                        <a:srgbClr val="E8E8E8"/>
                      </a:solidFill>
                      <a:prstDash val="solid"/>
                    </a:lnT>
                    <a:lnB w="12240">
                      <a:solidFill>
                        <a:srgbClr val="E8E8E8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chemeClr val="dk1">
                              <a:lumMod val="50000"/>
                              <a:lumOff val="50000"/>
                            </a:schemeClr>
                          </a:solidFill>
                          <a:latin typeface="Gill Sans Nova"/>
                        </a:rPr>
                        <a:t>468,443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8E8E8"/>
                      </a:solidFill>
                      <a:prstDash val="solid"/>
                    </a:lnL>
                    <a:lnR w="12240">
                      <a:solidFill>
                        <a:srgbClr val="E8E8E8"/>
                      </a:solidFill>
                      <a:prstDash val="solid"/>
                    </a:lnR>
                    <a:lnT w="12240">
                      <a:solidFill>
                        <a:srgbClr val="E8E8E8"/>
                      </a:solidFill>
                      <a:prstDash val="solid"/>
                    </a:lnT>
                    <a:lnB w="12240">
                      <a:solidFill>
                        <a:srgbClr val="E8E8E8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7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fr-BE" sz="1200" b="0" strike="noStrike" spc="-1">
                          <a:solidFill>
                            <a:schemeClr val="dk1"/>
                          </a:solidFill>
                          <a:latin typeface="Gill Sans Nova"/>
                        </a:rPr>
                        <a:t>Mauris lobortis vel 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8E8E8"/>
                      </a:solidFill>
                      <a:prstDash val="solid"/>
                    </a:lnL>
                    <a:lnR w="12240">
                      <a:solidFill>
                        <a:srgbClr val="E8E8E8"/>
                      </a:solidFill>
                      <a:prstDash val="solid"/>
                    </a:lnR>
                    <a:lnT w="12240">
                      <a:solidFill>
                        <a:srgbClr val="E8E8E8"/>
                      </a:solidFill>
                      <a:prstDash val="solid"/>
                    </a:lnT>
                    <a:lnB w="12240">
                      <a:solidFill>
                        <a:srgbClr val="E8E8E8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chemeClr val="dk1">
                              <a:lumMod val="50000"/>
                              <a:lumOff val="50000"/>
                            </a:schemeClr>
                          </a:solidFill>
                          <a:latin typeface="Gill Sans Nova"/>
                        </a:rPr>
                        <a:t>1,256,243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8E8E8"/>
                      </a:solidFill>
                      <a:prstDash val="solid"/>
                    </a:lnL>
                    <a:lnR w="12240">
                      <a:solidFill>
                        <a:srgbClr val="E8E8E8"/>
                      </a:solidFill>
                      <a:prstDash val="solid"/>
                    </a:lnR>
                    <a:lnT w="12240">
                      <a:solidFill>
                        <a:srgbClr val="E8E8E8"/>
                      </a:solidFill>
                      <a:prstDash val="solid"/>
                    </a:lnT>
                    <a:lnB w="12240">
                      <a:solidFill>
                        <a:srgbClr val="E8E8E8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chemeClr val="dk1">
                              <a:lumMod val="50000"/>
                              <a:lumOff val="50000"/>
                            </a:schemeClr>
                          </a:solidFill>
                          <a:latin typeface="Gill Sans Nova"/>
                        </a:rPr>
                        <a:t>751,941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8E8E8"/>
                      </a:solidFill>
                      <a:prstDash val="solid"/>
                    </a:lnL>
                    <a:lnR w="12240">
                      <a:solidFill>
                        <a:srgbClr val="E8E8E8"/>
                      </a:solidFill>
                      <a:prstDash val="solid"/>
                    </a:lnR>
                    <a:lnT w="12240">
                      <a:solidFill>
                        <a:srgbClr val="E8E8E8"/>
                      </a:solidFill>
                      <a:prstDash val="solid"/>
                    </a:lnT>
                    <a:lnB w="12240">
                      <a:solidFill>
                        <a:srgbClr val="E8E8E8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7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fr-BE" sz="1200" b="0" strike="noStrike" spc="-1">
                          <a:solidFill>
                            <a:schemeClr val="dk1"/>
                          </a:solidFill>
                          <a:latin typeface="Gill Sans Nova"/>
                        </a:rPr>
                        <a:t>Nunc elementum ullamcorper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8E8E8"/>
                      </a:solidFill>
                      <a:prstDash val="solid"/>
                    </a:lnL>
                    <a:lnR w="12240">
                      <a:solidFill>
                        <a:srgbClr val="E8E8E8"/>
                      </a:solidFill>
                      <a:prstDash val="solid"/>
                    </a:lnR>
                    <a:lnT w="12240">
                      <a:solidFill>
                        <a:srgbClr val="E8E8E8"/>
                      </a:solidFill>
                      <a:prstDash val="solid"/>
                    </a:lnT>
                    <a:lnB w="12240">
                      <a:solidFill>
                        <a:srgbClr val="E8E8E8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chemeClr val="dk1">
                              <a:lumMod val="50000"/>
                              <a:lumOff val="50000"/>
                            </a:schemeClr>
                          </a:solidFill>
                          <a:latin typeface="Gill Sans Nova"/>
                        </a:rPr>
                        <a:t>5,651,125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8E8E8"/>
                      </a:solidFill>
                      <a:prstDash val="solid"/>
                    </a:lnL>
                    <a:lnR w="12240">
                      <a:solidFill>
                        <a:srgbClr val="E8E8E8"/>
                      </a:solidFill>
                      <a:prstDash val="solid"/>
                    </a:lnR>
                    <a:lnT w="12240">
                      <a:solidFill>
                        <a:srgbClr val="E8E8E8"/>
                      </a:solidFill>
                      <a:prstDash val="solid"/>
                    </a:lnT>
                    <a:lnB w="12240">
                      <a:solidFill>
                        <a:srgbClr val="E8E8E8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chemeClr val="dk1">
                              <a:lumMod val="50000"/>
                              <a:lumOff val="50000"/>
                            </a:schemeClr>
                          </a:solidFill>
                          <a:latin typeface="Gill Sans Nova"/>
                        </a:rPr>
                        <a:t>5,546,584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8E8E8"/>
                      </a:solidFill>
                      <a:prstDash val="solid"/>
                    </a:lnL>
                    <a:lnR w="12240">
                      <a:solidFill>
                        <a:srgbClr val="E8E8E8"/>
                      </a:solidFill>
                      <a:prstDash val="solid"/>
                    </a:lnR>
                    <a:lnT w="12240">
                      <a:solidFill>
                        <a:srgbClr val="E8E8E8"/>
                      </a:solidFill>
                      <a:prstDash val="solid"/>
                    </a:lnT>
                    <a:lnB w="12240">
                      <a:solidFill>
                        <a:srgbClr val="E8E8E8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7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fr-BE" sz="1200" b="0" strike="noStrike" spc="-1">
                          <a:solidFill>
                            <a:schemeClr val="dk1"/>
                          </a:solidFill>
                          <a:latin typeface="Gill Sans Nova"/>
                        </a:rPr>
                        <a:t>laoreet id elementum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8E8E8"/>
                      </a:solidFill>
                      <a:prstDash val="solid"/>
                    </a:lnL>
                    <a:lnR w="12240">
                      <a:solidFill>
                        <a:srgbClr val="E8E8E8"/>
                      </a:solidFill>
                      <a:prstDash val="solid"/>
                    </a:lnR>
                    <a:lnT w="12240">
                      <a:solidFill>
                        <a:srgbClr val="E8E8E8"/>
                      </a:solidFill>
                      <a:prstDash val="solid"/>
                    </a:lnT>
                    <a:lnB w="12240">
                      <a:solidFill>
                        <a:srgbClr val="E8E8E8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chemeClr val="dk1">
                              <a:lumMod val="50000"/>
                              <a:lumOff val="50000"/>
                            </a:schemeClr>
                          </a:solidFill>
                          <a:latin typeface="Gill Sans Nova"/>
                        </a:rPr>
                        <a:t>1,236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8E8E8"/>
                      </a:solidFill>
                      <a:prstDash val="solid"/>
                    </a:lnL>
                    <a:lnR w="12240">
                      <a:solidFill>
                        <a:srgbClr val="E8E8E8"/>
                      </a:solidFill>
                      <a:prstDash val="solid"/>
                    </a:lnR>
                    <a:lnT w="12240">
                      <a:solidFill>
                        <a:srgbClr val="E8E8E8"/>
                      </a:solidFill>
                      <a:prstDash val="solid"/>
                    </a:lnT>
                    <a:lnB w="12240">
                      <a:solidFill>
                        <a:srgbClr val="E8E8E8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chemeClr val="dk1">
                              <a:lumMod val="50000"/>
                              <a:lumOff val="50000"/>
                            </a:schemeClr>
                          </a:solidFill>
                          <a:latin typeface="Gill Sans Nova"/>
                        </a:rPr>
                        <a:t>9,485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8E8E8"/>
                      </a:solidFill>
                      <a:prstDash val="solid"/>
                    </a:lnL>
                    <a:lnR w="12240">
                      <a:solidFill>
                        <a:srgbClr val="E8E8E8"/>
                      </a:solidFill>
                      <a:prstDash val="solid"/>
                    </a:lnR>
                    <a:lnT w="12240">
                      <a:solidFill>
                        <a:srgbClr val="E8E8E8"/>
                      </a:solidFill>
                      <a:prstDash val="solid"/>
                    </a:lnT>
                    <a:lnB w="12240">
                      <a:solidFill>
                        <a:srgbClr val="E8E8E8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7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fr-BE" sz="1200" b="0" strike="noStrike" spc="-1">
                          <a:solidFill>
                            <a:schemeClr val="dk1"/>
                          </a:solidFill>
                          <a:latin typeface="Gill Sans Nova"/>
                        </a:rPr>
                        <a:t>Aenean egestas ut libero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8E8E8"/>
                      </a:solidFill>
                      <a:prstDash val="solid"/>
                    </a:lnL>
                    <a:lnR w="12240">
                      <a:solidFill>
                        <a:srgbClr val="E8E8E8"/>
                      </a:solidFill>
                      <a:prstDash val="solid"/>
                    </a:lnR>
                    <a:lnT w="12240">
                      <a:solidFill>
                        <a:srgbClr val="E8E8E8"/>
                      </a:solidFill>
                      <a:prstDash val="solid"/>
                    </a:lnT>
                    <a:lnB w="12240">
                      <a:solidFill>
                        <a:srgbClr val="E8E8E8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chemeClr val="dk1">
                              <a:lumMod val="50000"/>
                              <a:lumOff val="50000"/>
                            </a:schemeClr>
                          </a:solidFill>
                          <a:latin typeface="Gill Sans Nova"/>
                        </a:rPr>
                        <a:t>1,256,243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8E8E8"/>
                      </a:solidFill>
                      <a:prstDash val="solid"/>
                    </a:lnL>
                    <a:lnR w="12240">
                      <a:solidFill>
                        <a:srgbClr val="E8E8E8"/>
                      </a:solidFill>
                      <a:prstDash val="solid"/>
                    </a:lnR>
                    <a:lnT w="12240">
                      <a:solidFill>
                        <a:srgbClr val="E8E8E8"/>
                      </a:solidFill>
                      <a:prstDash val="solid"/>
                    </a:lnT>
                    <a:lnB w="12240">
                      <a:solidFill>
                        <a:srgbClr val="E8E8E8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chemeClr val="dk1">
                              <a:lumMod val="50000"/>
                              <a:lumOff val="50000"/>
                            </a:schemeClr>
                          </a:solidFill>
                          <a:latin typeface="Gill Sans Nova"/>
                        </a:rPr>
                        <a:t>2,001,253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8E8E8"/>
                      </a:solidFill>
                      <a:prstDash val="solid"/>
                    </a:lnL>
                    <a:lnR w="12240">
                      <a:solidFill>
                        <a:srgbClr val="E8E8E8"/>
                      </a:solidFill>
                      <a:prstDash val="solid"/>
                    </a:lnR>
                    <a:lnT w="12240">
                      <a:solidFill>
                        <a:srgbClr val="E8E8E8"/>
                      </a:solidFill>
                      <a:prstDash val="solid"/>
                    </a:lnT>
                    <a:lnB w="12240">
                      <a:solidFill>
                        <a:srgbClr val="E8E8E8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7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fr-BE" sz="1200" b="0" strike="noStrike" spc="-1">
                          <a:solidFill>
                            <a:schemeClr val="dk1"/>
                          </a:solidFill>
                          <a:latin typeface="Gill Sans Nova"/>
                        </a:rPr>
                        <a:t>Vestibulum pretium velit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8E8E8"/>
                      </a:solidFill>
                      <a:prstDash val="solid"/>
                    </a:lnL>
                    <a:lnR w="12240">
                      <a:solidFill>
                        <a:srgbClr val="E8E8E8"/>
                      </a:solidFill>
                      <a:prstDash val="solid"/>
                    </a:lnR>
                    <a:lnT w="12240">
                      <a:solidFill>
                        <a:srgbClr val="E8E8E8"/>
                      </a:solidFill>
                      <a:prstDash val="solid"/>
                    </a:lnT>
                    <a:lnB w="12240">
                      <a:solidFill>
                        <a:srgbClr val="E8E8E8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chemeClr val="dk1">
                              <a:lumMod val="50000"/>
                              <a:lumOff val="50000"/>
                            </a:schemeClr>
                          </a:solidFill>
                          <a:latin typeface="Gill Sans Nova"/>
                        </a:rPr>
                        <a:t>5,651,125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8E8E8"/>
                      </a:solidFill>
                      <a:prstDash val="solid"/>
                    </a:lnL>
                    <a:lnR w="12240">
                      <a:solidFill>
                        <a:srgbClr val="E8E8E8"/>
                      </a:solidFill>
                      <a:prstDash val="solid"/>
                    </a:lnR>
                    <a:lnT w="12240">
                      <a:solidFill>
                        <a:srgbClr val="E8E8E8"/>
                      </a:solidFill>
                      <a:prstDash val="solid"/>
                    </a:lnT>
                    <a:lnB w="12240">
                      <a:solidFill>
                        <a:srgbClr val="E8E8E8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chemeClr val="dk1">
                              <a:lumMod val="50000"/>
                              <a:lumOff val="50000"/>
                            </a:schemeClr>
                          </a:solidFill>
                          <a:latin typeface="Gill Sans Nova"/>
                        </a:rPr>
                        <a:t>6,458,97</a:t>
                      </a:r>
                      <a:r>
                        <a:rPr lang="fr-BE" sz="1200" b="0" strike="noStrike" spc="-1">
                          <a:solidFill>
                            <a:schemeClr val="dk1">
                              <a:lumMod val="50000"/>
                              <a:lumOff val="50000"/>
                            </a:schemeClr>
                          </a:solidFill>
                          <a:latin typeface="Gill Sans Nova"/>
                        </a:rPr>
                        <a:t>7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8E8E8"/>
                      </a:solidFill>
                      <a:prstDash val="solid"/>
                    </a:lnL>
                    <a:lnR w="12240">
                      <a:solidFill>
                        <a:srgbClr val="E8E8E8"/>
                      </a:solidFill>
                      <a:prstDash val="solid"/>
                    </a:lnR>
                    <a:lnT w="12240">
                      <a:solidFill>
                        <a:srgbClr val="E8E8E8"/>
                      </a:solidFill>
                      <a:prstDash val="solid"/>
                    </a:lnT>
                    <a:lnB w="12240">
                      <a:solidFill>
                        <a:srgbClr val="E8E8E8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7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fr-BE" sz="1200" b="0" strike="noStrike" spc="-1">
                          <a:solidFill>
                            <a:schemeClr val="dk1"/>
                          </a:solidFill>
                          <a:latin typeface="Gill Sans Nova"/>
                        </a:rPr>
                        <a:t>Sed dapibus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8E8E8"/>
                      </a:solidFill>
                      <a:prstDash val="solid"/>
                    </a:lnL>
                    <a:lnR w="12240">
                      <a:solidFill>
                        <a:srgbClr val="E8E8E8"/>
                      </a:solidFill>
                      <a:prstDash val="solid"/>
                    </a:lnR>
                    <a:lnT w="12240">
                      <a:solidFill>
                        <a:srgbClr val="E8E8E8"/>
                      </a:solidFill>
                      <a:prstDash val="solid"/>
                    </a:lnT>
                    <a:lnB w="12240">
                      <a:solidFill>
                        <a:srgbClr val="E8E8E8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chemeClr val="dk1">
                              <a:lumMod val="50000"/>
                              <a:lumOff val="50000"/>
                            </a:schemeClr>
                          </a:solidFill>
                          <a:latin typeface="Gill Sans Nova"/>
                        </a:rPr>
                        <a:t>1,236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8E8E8"/>
                      </a:solidFill>
                      <a:prstDash val="solid"/>
                    </a:lnL>
                    <a:lnR w="12240">
                      <a:solidFill>
                        <a:srgbClr val="E8E8E8"/>
                      </a:solidFill>
                      <a:prstDash val="solid"/>
                    </a:lnR>
                    <a:lnT w="12240">
                      <a:solidFill>
                        <a:srgbClr val="E8E8E8"/>
                      </a:solidFill>
                      <a:prstDash val="solid"/>
                    </a:lnT>
                    <a:lnB w="12240">
                      <a:solidFill>
                        <a:srgbClr val="E8E8E8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fr-FR" sz="1200" b="0" strike="noStrike" spc="-1">
                          <a:solidFill>
                            <a:schemeClr val="dk1">
                              <a:lumMod val="50000"/>
                              <a:lumOff val="50000"/>
                            </a:schemeClr>
                          </a:solidFill>
                          <a:latin typeface="Gill Sans Nova"/>
                        </a:rPr>
                        <a:t>3,215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8E8E8"/>
                      </a:solidFill>
                      <a:prstDash val="solid"/>
                    </a:lnL>
                    <a:lnR w="12240">
                      <a:solidFill>
                        <a:srgbClr val="E8E8E8"/>
                      </a:solidFill>
                      <a:prstDash val="solid"/>
                    </a:lnR>
                    <a:lnT w="12240">
                      <a:solidFill>
                        <a:srgbClr val="E8E8E8"/>
                      </a:solidFill>
                      <a:prstDash val="solid"/>
                    </a:lnT>
                    <a:lnB w="12240">
                      <a:solidFill>
                        <a:srgbClr val="E8E8E8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5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fr-FR" sz="1200" b="1" strike="noStrike" spc="-1">
                          <a:solidFill>
                            <a:schemeClr val="dk1"/>
                          </a:solidFill>
                          <a:latin typeface="Gill Sans Nova"/>
                        </a:rPr>
                        <a:t>TOTAL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8E8E8"/>
                      </a:solidFill>
                      <a:prstDash val="solid"/>
                    </a:lnL>
                    <a:lnR w="12240">
                      <a:solidFill>
                        <a:srgbClr val="E8E8E8"/>
                      </a:solidFill>
                      <a:prstDash val="solid"/>
                    </a:lnR>
                    <a:lnT w="12240">
                      <a:solidFill>
                        <a:srgbClr val="E8E8E8"/>
                      </a:solidFill>
                      <a:prstDash val="solid"/>
                    </a:lnT>
                    <a:lnB w="12240">
                      <a:solidFill>
                        <a:srgbClr val="E8E8E8"/>
                      </a:solidFill>
                      <a:prstDash val="soli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fr-BE" sz="1200" b="1" strike="noStrike" spc="-1">
                          <a:solidFill>
                            <a:schemeClr val="dk1"/>
                          </a:solidFill>
                          <a:latin typeface="Gill Sans Nova"/>
                        </a:rPr>
                        <a:t>24,540,239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8E8E8"/>
                      </a:solidFill>
                      <a:prstDash val="solid"/>
                    </a:lnL>
                    <a:lnR w="12240">
                      <a:solidFill>
                        <a:srgbClr val="E8E8E8"/>
                      </a:solidFill>
                      <a:prstDash val="solid"/>
                    </a:lnR>
                    <a:lnT w="12240">
                      <a:solidFill>
                        <a:srgbClr val="E8E8E8"/>
                      </a:solidFill>
                      <a:prstDash val="solid"/>
                    </a:lnT>
                    <a:lnB w="12240">
                      <a:solidFill>
                        <a:srgbClr val="E8E8E8"/>
                      </a:solidFill>
                      <a:prstDash val="soli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fr-BE" sz="1200" b="1" strike="noStrike" spc="-1">
                          <a:solidFill>
                            <a:schemeClr val="dk1"/>
                          </a:solidFill>
                          <a:latin typeface="Gill Sans Nova"/>
                        </a:rPr>
                        <a:t>24,528,882</a:t>
                      </a:r>
                      <a:endParaRPr lang="fr-FR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8E8E8"/>
                      </a:solidFill>
                      <a:prstDash val="solid"/>
                    </a:lnL>
                    <a:lnR w="12240">
                      <a:solidFill>
                        <a:srgbClr val="E8E8E8"/>
                      </a:solidFill>
                      <a:prstDash val="solid"/>
                    </a:lnR>
                    <a:lnT w="12240">
                      <a:solidFill>
                        <a:srgbClr val="E8E8E8"/>
                      </a:solidFill>
                      <a:prstDash val="solid"/>
                    </a:lnT>
                    <a:lnB w="12240">
                      <a:solidFill>
                        <a:srgbClr val="E8E8E8"/>
                      </a:solidFill>
                      <a:prstDash val="soli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11" descr="Une image contenant Caractère coloré, Symétrie, motif, bleu&#10;&#10;Description générée automatiquement"/>
          <p:cNvPicPr/>
          <p:nvPr/>
        </p:nvPicPr>
        <p:blipFill>
          <a:blip r:embed="rId3"/>
          <a:stretch/>
        </p:blipFill>
        <p:spPr>
          <a:xfrm>
            <a:off x="1055520" y="415080"/>
            <a:ext cx="6171120" cy="603684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30" name="PlaceHolder 4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62DCE9C-ABC7-457E-8582-0F9AEA6D69E4}" type="slidenum">
              <a:rPr lang="fr-FR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776103" y="1449248"/>
            <a:ext cx="7415897" cy="2513880"/>
          </a:xfrm>
          <a:prstGeom prst="rect">
            <a:avLst/>
          </a:prstGeom>
          <a:noFill/>
          <a:ln w="0">
            <a:noFill/>
          </a:ln>
        </p:spPr>
        <p:txBody>
          <a:bodyPr lIns="0" tIns="288000" rIns="0" bIns="0" anchor="ctr">
            <a:normAutofit/>
          </a:bodyPr>
          <a:lstStyle/>
          <a:p>
            <a:pPr>
              <a:tabLst>
                <a:tab pos="0" algn="l"/>
              </a:tabLst>
            </a:pPr>
            <a:r>
              <a:rPr lang="fr-BE" sz="4000" b="1" spc="-1" dirty="0">
                <a:latin typeface="Gill Sans Nova"/>
              </a:rPr>
              <a:t>Observatoire de Dudelange </a:t>
            </a:r>
            <a:br>
              <a:rPr lang="fr-BE" sz="4000" b="1" spc="-1" dirty="0">
                <a:latin typeface="Gill Sans Nova"/>
              </a:rPr>
            </a:br>
            <a:r>
              <a:rPr lang="fr-BE" sz="4000" b="1" spc="-1" dirty="0">
                <a:latin typeface="Gill Sans Nova"/>
              </a:rPr>
              <a:t>Présentation du rapport n°1</a:t>
            </a:r>
            <a:br>
              <a:rPr lang="fr-BE" sz="4000" b="1" spc="-1" dirty="0">
                <a:latin typeface="Gill Sans Nova"/>
              </a:rPr>
            </a:br>
            <a:endParaRPr lang="fr-FR" sz="27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2" name="Espace réservé du texte 6"/>
          <p:cNvSpPr/>
          <p:nvPr/>
        </p:nvSpPr>
        <p:spPr>
          <a:xfrm>
            <a:off x="2178263" y="493116"/>
            <a:ext cx="3292782" cy="30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de-DE" spc="-1" dirty="0">
                <a:solidFill>
                  <a:schemeClr val="accent2"/>
                </a:solidFill>
                <a:latin typeface="Gill Sans Nova"/>
              </a:rPr>
              <a:t>Point Presse</a:t>
            </a: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de-DE" sz="1800" b="0" strike="noStrike" spc="-1" dirty="0">
                <a:solidFill>
                  <a:schemeClr val="accent2"/>
                </a:solidFill>
                <a:latin typeface="Gill Sans Nova"/>
              </a:rPr>
              <a:t>5 </a:t>
            </a:r>
            <a:r>
              <a:rPr lang="de-DE" spc="-1" dirty="0" err="1">
                <a:solidFill>
                  <a:schemeClr val="accent2"/>
                </a:solidFill>
                <a:latin typeface="Gill Sans Nova"/>
              </a:rPr>
              <a:t>mai</a:t>
            </a:r>
            <a:r>
              <a:rPr lang="de-DE" sz="1800" b="0" strike="noStrike" spc="-1" dirty="0">
                <a:solidFill>
                  <a:schemeClr val="accent2"/>
                </a:solidFill>
                <a:latin typeface="Gill Sans Nova"/>
              </a:rPr>
              <a:t> 2026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 txBox="1">
            <a:spLocks/>
          </p:cNvSpPr>
          <p:nvPr/>
        </p:nvSpPr>
        <p:spPr>
          <a:xfrm>
            <a:off x="980280" y="4325760"/>
            <a:ext cx="2844374" cy="24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fr-FR" sz="18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4356DFE5-F965-602E-F83B-83732C7A03F7}"/>
              </a:ext>
            </a:extLst>
          </p:cNvPr>
          <p:cNvSpPr txBox="1">
            <a:spLocks/>
          </p:cNvSpPr>
          <p:nvPr/>
        </p:nvSpPr>
        <p:spPr>
          <a:xfrm>
            <a:off x="713678" y="4251078"/>
            <a:ext cx="3858322" cy="8714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1600" dirty="0">
                <a:solidFill>
                  <a:schemeClr val="accent2"/>
                </a:solidFill>
              </a:rPr>
              <a:t>Frédéric DURAND - Laurent PACHT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1600" dirty="0">
                <a:solidFill>
                  <a:schemeClr val="accent2"/>
                </a:solidFill>
              </a:rPr>
              <a:t>Kristell LEDUC</a:t>
            </a:r>
            <a:endParaRPr lang="fr-FR" sz="1600" dirty="0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F552D6-90D4-A114-D6BE-35F0534EC1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99" y="61318"/>
            <a:ext cx="1523884" cy="1703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989825"/>
              </p:ext>
            </p:extLst>
          </p:nvPr>
        </p:nvGraphicFramePr>
        <p:xfrm>
          <a:off x="3918011" y="2158546"/>
          <a:ext cx="7499647" cy="4633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3895">
                  <a:extLst>
                    <a:ext uri="{9D8B030D-6E8A-4147-A177-3AD203B41FA5}">
                      <a16:colId xmlns:a16="http://schemas.microsoft.com/office/drawing/2014/main" val="2934704025"/>
                    </a:ext>
                  </a:extLst>
                </a:gridCol>
                <a:gridCol w="1426518">
                  <a:extLst>
                    <a:ext uri="{9D8B030D-6E8A-4147-A177-3AD203B41FA5}">
                      <a16:colId xmlns:a16="http://schemas.microsoft.com/office/drawing/2014/main" val="318671069"/>
                    </a:ext>
                  </a:extLst>
                </a:gridCol>
                <a:gridCol w="1426518">
                  <a:extLst>
                    <a:ext uri="{9D8B030D-6E8A-4147-A177-3AD203B41FA5}">
                      <a16:colId xmlns:a16="http://schemas.microsoft.com/office/drawing/2014/main" val="2513872076"/>
                    </a:ext>
                  </a:extLst>
                </a:gridCol>
                <a:gridCol w="1351438">
                  <a:extLst>
                    <a:ext uri="{9D8B030D-6E8A-4147-A177-3AD203B41FA5}">
                      <a16:colId xmlns:a16="http://schemas.microsoft.com/office/drawing/2014/main" val="446411050"/>
                    </a:ext>
                  </a:extLst>
                </a:gridCol>
                <a:gridCol w="1201278">
                  <a:extLst>
                    <a:ext uri="{9D8B030D-6E8A-4147-A177-3AD203B41FA5}">
                      <a16:colId xmlns:a16="http://schemas.microsoft.com/office/drawing/2014/main" val="547751382"/>
                    </a:ext>
                  </a:extLst>
                </a:gridCol>
              </a:tblGrid>
              <a:tr h="482283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0" dirty="0">
                          <a:effectLst/>
                        </a:rPr>
                        <a:t>Lieu de résidence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0" dirty="0">
                          <a:effectLst/>
                        </a:rPr>
                        <a:t>inférieur ou égal à 2 km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0" dirty="0">
                          <a:effectLst/>
                        </a:rPr>
                        <a:t>de 2 à 5 km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0" dirty="0">
                          <a:effectLst/>
                        </a:rPr>
                        <a:t>de 5 à 10 km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0" dirty="0">
                          <a:effectLst/>
                        </a:rPr>
                        <a:t>supérieur à 10 km</a:t>
                      </a:r>
                      <a:r>
                        <a:rPr lang="fr-FR" sz="1800" b="0" dirty="0">
                          <a:effectLst/>
                        </a:rPr>
                        <a:t>  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8832510"/>
                  </a:ext>
                </a:extLst>
              </a:tr>
              <a:tr h="29292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0" dirty="0" err="1">
                          <a:effectLst/>
                        </a:rPr>
                        <a:t>Käerjeng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17,6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11,1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10,0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61,3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9526216"/>
                  </a:ext>
                </a:extLst>
              </a:tr>
              <a:tr h="29292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0" dirty="0">
                          <a:effectLst/>
                        </a:rPr>
                        <a:t>Bettembourg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20,5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6,1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15,9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57,5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6900503"/>
                  </a:ext>
                </a:extLst>
              </a:tr>
              <a:tr h="29292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0">
                          <a:effectLst/>
                        </a:rPr>
                        <a:t>Differdange</a:t>
                      </a:r>
                      <a:endParaRPr lang="en-US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25,9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8,1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13,8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52,2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0157754"/>
                  </a:ext>
                </a:extLst>
              </a:tr>
              <a:tr h="29292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0" dirty="0">
                          <a:effectLst/>
                        </a:rPr>
                        <a:t>Dudelange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32,6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7,4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8,6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51,5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418139"/>
                  </a:ext>
                </a:extLst>
              </a:tr>
              <a:tr h="29292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0" dirty="0">
                          <a:effectLst/>
                        </a:rPr>
                        <a:t>Esch-sur-Alzette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38,1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13,6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6,0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42,3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0277513"/>
                  </a:ext>
                </a:extLst>
              </a:tr>
              <a:tr h="29292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0" dirty="0">
                          <a:effectLst/>
                        </a:rPr>
                        <a:t>Kayl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20,5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12,4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18,6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48,5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6621677"/>
                  </a:ext>
                </a:extLst>
              </a:tr>
              <a:tr h="29292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0" dirty="0" err="1">
                          <a:effectLst/>
                        </a:rPr>
                        <a:t>Mondercange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18,4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14,4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15,8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51,4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1872965"/>
                  </a:ext>
                </a:extLst>
              </a:tr>
              <a:tr h="29292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0" dirty="0">
                          <a:effectLst/>
                        </a:rPr>
                        <a:t>Pétange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25,7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10,8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8,2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55,3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9229719"/>
                  </a:ext>
                </a:extLst>
              </a:tr>
              <a:tr h="29292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0" dirty="0">
                          <a:effectLst/>
                        </a:rPr>
                        <a:t>Rumelange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24,4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5,1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22,6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48,0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3644821"/>
                  </a:ext>
                </a:extLst>
              </a:tr>
              <a:tr h="29292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0" dirty="0">
                          <a:effectLst/>
                        </a:rPr>
                        <a:t>Sanem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23,3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18,6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17,0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41,2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2608684"/>
                  </a:ext>
                </a:extLst>
              </a:tr>
              <a:tr h="29292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0" dirty="0">
                          <a:effectLst/>
                        </a:rPr>
                        <a:t>Schifflange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23,8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17,2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10,1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48,9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7224678"/>
                  </a:ext>
                </a:extLst>
              </a:tr>
              <a:tr h="29292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0" dirty="0">
                          <a:effectLst/>
                        </a:rPr>
                        <a:t>Région Sud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26,8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11,3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11,7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50,1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169816"/>
                  </a:ext>
                </a:extLst>
              </a:tr>
              <a:tr h="29292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0" dirty="0">
                          <a:effectLst/>
                        </a:rPr>
                        <a:t>Grand-Duché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21,5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15,8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15,9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46,8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30742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918011" y="1461224"/>
            <a:ext cx="749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i="1" dirty="0"/>
              <a:t>Répartition (%) des répondants aux RP 2021 en fonction de leur distance de trajet domicile-travail/études à l’échelle des communes de la Région Sud</a:t>
            </a:r>
            <a:endParaRPr lang="en-US" sz="1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80059" y="1461224"/>
            <a:ext cx="2414782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fr-BE" sz="2000" b="1" i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sur la  </a:t>
            </a:r>
            <a:br>
              <a:rPr lang="fr-BE" sz="2000" b="1" i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BE" sz="2000" b="1" i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mobilité pendulaire</a:t>
            </a:r>
            <a:endParaRPr lang="en-US" sz="2000" b="1" i="1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Fichier:Logo Commune Dudelange.png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" y="213672"/>
            <a:ext cx="892704" cy="9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73AB4218-C47E-4A10-114C-64B468013EC5}"/>
              </a:ext>
            </a:extLst>
          </p:cNvPr>
          <p:cNvSpPr txBox="1">
            <a:spLocks/>
          </p:cNvSpPr>
          <p:nvPr/>
        </p:nvSpPr>
        <p:spPr>
          <a:xfrm>
            <a:off x="1153479" y="289440"/>
            <a:ext cx="10313307" cy="4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</a:rPr>
              <a:t>Constat </a:t>
            </a:r>
            <a:r>
              <a:rPr lang="fr-BE" sz="3200" b="1" spc="-1" dirty="0">
                <a:solidFill>
                  <a:schemeClr val="accent1"/>
                </a:solidFill>
              </a:rPr>
              <a:t>1</a:t>
            </a:r>
            <a:r>
              <a:rPr lang="fr-BE" b="1" spc="-1" dirty="0">
                <a:solidFill>
                  <a:schemeClr val="accent1"/>
                </a:solidFill>
              </a:rPr>
              <a:t> : </a:t>
            </a:r>
          </a:p>
          <a:p>
            <a:pPr indent="0"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</a:rPr>
              <a:t>Un positionnement territorial multiforme et influent </a:t>
            </a:r>
            <a:endParaRPr lang="fr-FR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C4E0E1-A824-FF80-4560-D2E710AF0690}"/>
              </a:ext>
            </a:extLst>
          </p:cNvPr>
          <p:cNvSpPr txBox="1"/>
          <p:nvPr/>
        </p:nvSpPr>
        <p:spPr>
          <a:xfrm>
            <a:off x="2047164" y="6515269"/>
            <a:ext cx="21028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2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Source : STATEC, 2021</a:t>
            </a:r>
            <a:endParaRPr lang="en-US" sz="12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9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chier:Logo Commune Dudelange.png —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" y="213672"/>
            <a:ext cx="892704" cy="9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6860" y="1501180"/>
            <a:ext cx="287098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lvl="1" indent="-34308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fr-FR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Développement démographique  et résidentiel « modéré »</a:t>
            </a:r>
          </a:p>
          <a:p>
            <a:pPr marL="343080" lvl="1" indent="-34308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endParaRPr lang="fr-FR" sz="24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lvl="1" indent="-34308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fr-FR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Ville « moyenne » et qualité de vie</a:t>
            </a:r>
          </a:p>
          <a:p>
            <a:pPr marL="343080" lvl="1" indent="-34308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endParaRPr lang="fr-FR" sz="24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5026" y="1563600"/>
            <a:ext cx="7567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/>
              <a:t>Evolution de la population à </a:t>
            </a:r>
            <a:r>
              <a:rPr lang="fr-BE" sz="1600" b="1" i="1" dirty="0"/>
              <a:t>de Dudelange et du Grand-Duché de 1984 à 2024 </a:t>
            </a:r>
            <a:endParaRPr lang="en-US" sz="1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115026" y="6488668"/>
            <a:ext cx="677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Taux d’accroissement = + 57% à Dudelange </a:t>
            </a:r>
            <a:r>
              <a:rPr lang="fr-BE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  <a:r>
              <a:rPr lang="fr-B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+ 84% au Grand-Duché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704" y="1996972"/>
            <a:ext cx="7958440" cy="43968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id="{1349F0D5-94E7-1FBE-5B86-51A961F917A0}"/>
              </a:ext>
            </a:extLst>
          </p:cNvPr>
          <p:cNvSpPr txBox="1">
            <a:spLocks/>
          </p:cNvSpPr>
          <p:nvPr/>
        </p:nvSpPr>
        <p:spPr>
          <a:xfrm>
            <a:off x="1153479" y="289440"/>
            <a:ext cx="10313307" cy="4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</a:rPr>
              <a:t>Constat </a:t>
            </a:r>
            <a:r>
              <a:rPr lang="fr-BE" sz="3200" b="1" spc="-1" dirty="0">
                <a:solidFill>
                  <a:schemeClr val="accent1"/>
                </a:solidFill>
              </a:rPr>
              <a:t>1</a:t>
            </a:r>
            <a:r>
              <a:rPr lang="fr-BE" b="1" spc="-1" dirty="0">
                <a:solidFill>
                  <a:schemeClr val="accent1"/>
                </a:solidFill>
              </a:rPr>
              <a:t> : </a:t>
            </a:r>
          </a:p>
          <a:p>
            <a:pPr indent="0"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</a:rPr>
              <a:t>Un positionnement territorial multiforme et influent </a:t>
            </a:r>
            <a:endParaRPr lang="fr-FR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E9DEE-4119-F5CB-18E4-5695FD34B680}"/>
              </a:ext>
            </a:extLst>
          </p:cNvPr>
          <p:cNvSpPr txBox="1"/>
          <p:nvPr/>
        </p:nvSpPr>
        <p:spPr>
          <a:xfrm>
            <a:off x="647693" y="6326709"/>
            <a:ext cx="3306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/>
              <a:t>Source : STATEC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752449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chier:Logo Commune Dudelange.png —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" y="213672"/>
            <a:ext cx="892704" cy="9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815209" y="213672"/>
            <a:ext cx="1984443" cy="627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6763" y="1479659"/>
            <a:ext cx="6099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lvl="1" indent="-34308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fr-FR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Ville « moyenne » et qualité de vie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33707" y="2776033"/>
          <a:ext cx="4303688" cy="4078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4707">
                  <a:extLst>
                    <a:ext uri="{9D8B030D-6E8A-4147-A177-3AD203B41FA5}">
                      <a16:colId xmlns:a16="http://schemas.microsoft.com/office/drawing/2014/main" val="3005005324"/>
                    </a:ext>
                  </a:extLst>
                </a:gridCol>
                <a:gridCol w="1019239">
                  <a:extLst>
                    <a:ext uri="{9D8B030D-6E8A-4147-A177-3AD203B41FA5}">
                      <a16:colId xmlns:a16="http://schemas.microsoft.com/office/drawing/2014/main" val="417395559"/>
                    </a:ext>
                  </a:extLst>
                </a:gridCol>
                <a:gridCol w="1429742">
                  <a:extLst>
                    <a:ext uri="{9D8B030D-6E8A-4147-A177-3AD203B41FA5}">
                      <a16:colId xmlns:a16="http://schemas.microsoft.com/office/drawing/2014/main" val="2879789261"/>
                    </a:ext>
                  </a:extLst>
                </a:gridCol>
              </a:tblGrid>
              <a:tr h="378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</a:rPr>
                        <a:t>Lieu de résidence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</a:rPr>
                        <a:t>Maison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</a:rPr>
                        <a:t>Appartement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extLst>
                  <a:ext uri="{0D108BD9-81ED-4DB2-BD59-A6C34878D82A}">
                    <a16:rowId xmlns:a16="http://schemas.microsoft.com/office/drawing/2014/main" val="2429784923"/>
                  </a:ext>
                </a:extLst>
              </a:tr>
              <a:tr h="28466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 err="1">
                          <a:effectLst/>
                        </a:rPr>
                        <a:t>Käerjeng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70,4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27,5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extLst>
                  <a:ext uri="{0D108BD9-81ED-4DB2-BD59-A6C34878D82A}">
                    <a16:rowId xmlns:a16="http://schemas.microsoft.com/office/drawing/2014/main" val="1572264173"/>
                  </a:ext>
                </a:extLst>
              </a:tr>
              <a:tr h="28466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</a:rPr>
                        <a:t>Bettembourg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65,2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32,2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extLst>
                  <a:ext uri="{0D108BD9-81ED-4DB2-BD59-A6C34878D82A}">
                    <a16:rowId xmlns:a16="http://schemas.microsoft.com/office/drawing/2014/main" val="3776153343"/>
                  </a:ext>
                </a:extLst>
              </a:tr>
              <a:tr h="28466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Differdange</a:t>
                      </a:r>
                      <a:endParaRPr lang="en-US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61" marR="4436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47,8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51,3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082277"/>
                  </a:ext>
                </a:extLst>
              </a:tr>
              <a:tr h="28466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</a:rPr>
                        <a:t>Dudelange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55,2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43,1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568885"/>
                  </a:ext>
                </a:extLst>
              </a:tr>
              <a:tr h="28466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</a:rPr>
                        <a:t>Esch-Sur-Alzette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34,7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63,2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extLst>
                  <a:ext uri="{0D108BD9-81ED-4DB2-BD59-A6C34878D82A}">
                    <a16:rowId xmlns:a16="http://schemas.microsoft.com/office/drawing/2014/main" val="1777434094"/>
                  </a:ext>
                </a:extLst>
              </a:tr>
              <a:tr h="28466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</a:rPr>
                        <a:t>Kayl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61,1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38,4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extLst>
                  <a:ext uri="{0D108BD9-81ED-4DB2-BD59-A6C34878D82A}">
                    <a16:rowId xmlns:a16="http://schemas.microsoft.com/office/drawing/2014/main" val="4070672853"/>
                  </a:ext>
                </a:extLst>
              </a:tr>
              <a:tr h="28466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 err="1">
                          <a:effectLst/>
                        </a:rPr>
                        <a:t>Mondercange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69,5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27,9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extLst>
                  <a:ext uri="{0D108BD9-81ED-4DB2-BD59-A6C34878D82A}">
                    <a16:rowId xmlns:a16="http://schemas.microsoft.com/office/drawing/2014/main" val="4012761348"/>
                  </a:ext>
                </a:extLst>
              </a:tr>
              <a:tr h="28466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</a:rPr>
                        <a:t>Pétange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58,0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41,2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extLst>
                  <a:ext uri="{0D108BD9-81ED-4DB2-BD59-A6C34878D82A}">
                    <a16:rowId xmlns:a16="http://schemas.microsoft.com/office/drawing/2014/main" val="504887818"/>
                  </a:ext>
                </a:extLst>
              </a:tr>
              <a:tr h="28466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</a:rPr>
                        <a:t>Rumelange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56,7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41,1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extLst>
                  <a:ext uri="{0D108BD9-81ED-4DB2-BD59-A6C34878D82A}">
                    <a16:rowId xmlns:a16="http://schemas.microsoft.com/office/drawing/2014/main" val="1421407760"/>
                  </a:ext>
                </a:extLst>
              </a:tr>
              <a:tr h="28466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</a:rPr>
                        <a:t>Sanem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63,4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33,3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extLst>
                  <a:ext uri="{0D108BD9-81ED-4DB2-BD59-A6C34878D82A}">
                    <a16:rowId xmlns:a16="http://schemas.microsoft.com/office/drawing/2014/main" val="1911486149"/>
                  </a:ext>
                </a:extLst>
              </a:tr>
              <a:tr h="28466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</a:rPr>
                        <a:t>Schifflange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54,4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44,2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extLst>
                  <a:ext uri="{0D108BD9-81ED-4DB2-BD59-A6C34878D82A}">
                    <a16:rowId xmlns:a16="http://schemas.microsoft.com/office/drawing/2014/main" val="3212881903"/>
                  </a:ext>
                </a:extLst>
              </a:tr>
              <a:tr h="28466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</a:rPr>
                        <a:t>Grand-Duché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53,3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43,7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85283"/>
                  </a:ext>
                </a:extLst>
              </a:tr>
              <a:tr h="28466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</a:rPr>
                        <a:t>Région SUD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53,4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44,8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5067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3707" y="2113388"/>
            <a:ext cx="4890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 i="1"/>
            </a:lvl1pPr>
          </a:lstStyle>
          <a:p>
            <a:r>
              <a:rPr lang="fr-FR" dirty="0"/>
              <a:t>Répartition des répondants au RP 2021 par </a:t>
            </a:r>
            <a:br>
              <a:rPr lang="fr-FR" dirty="0"/>
            </a:br>
            <a:r>
              <a:rPr lang="fr-FR" dirty="0"/>
              <a:t>type d’habitat et lieu de résidence (en %)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97553" y="1513224"/>
            <a:ext cx="1405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 i="1"/>
            </a:lvl1pPr>
          </a:lstStyle>
          <a:p>
            <a:r>
              <a:rPr lang="fr-FR"/>
              <a:t>Densité  </a:t>
            </a:r>
            <a:r>
              <a:rPr lang="fr-FR" dirty="0"/>
              <a:t>de population : Dudelange et ses quartiers 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202901" y="1562627"/>
          <a:ext cx="3967485" cy="5154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3540">
                  <a:extLst>
                    <a:ext uri="{9D8B030D-6E8A-4147-A177-3AD203B41FA5}">
                      <a16:colId xmlns:a16="http://schemas.microsoft.com/office/drawing/2014/main" val="3005005324"/>
                    </a:ext>
                  </a:extLst>
                </a:gridCol>
                <a:gridCol w="1733945">
                  <a:extLst>
                    <a:ext uri="{9D8B030D-6E8A-4147-A177-3AD203B41FA5}">
                      <a16:colId xmlns:a16="http://schemas.microsoft.com/office/drawing/2014/main" val="417395559"/>
                    </a:ext>
                  </a:extLst>
                </a:gridCol>
              </a:tblGrid>
              <a:tr h="396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</a:rPr>
                        <a:t>Lieu de résidence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</a:rPr>
                        <a:t>Nombre d’habitants/ hectare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extLst>
                  <a:ext uri="{0D108BD9-81ED-4DB2-BD59-A6C34878D82A}">
                    <a16:rowId xmlns:a16="http://schemas.microsoft.com/office/drawing/2014/main" val="2429784923"/>
                  </a:ext>
                </a:extLst>
              </a:tr>
              <a:tr h="310414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Boudersberg</a:t>
                      </a:r>
                      <a:endParaRPr lang="en-US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2264173"/>
                  </a:ext>
                </a:extLst>
              </a:tr>
              <a:tr h="310414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6153343"/>
                  </a:ext>
                </a:extLst>
              </a:tr>
              <a:tr h="310414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Burange</a:t>
                      </a:r>
                      <a:endParaRPr lang="en-US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35,53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082277"/>
                  </a:ext>
                </a:extLst>
              </a:tr>
              <a:tr h="2996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Centre</a:t>
                      </a: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90,15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506038"/>
                  </a:ext>
                </a:extLst>
              </a:tr>
              <a:tr h="310414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Gaffelt</a:t>
                      </a:r>
                      <a:endParaRPr lang="en-US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7434094"/>
                  </a:ext>
                </a:extLst>
              </a:tr>
              <a:tr h="310414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0672853"/>
                  </a:ext>
                </a:extLst>
              </a:tr>
              <a:tr h="310414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Lenkeschléi</a:t>
                      </a: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6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Kräizbierg</a:t>
                      </a:r>
                      <a:endParaRPr lang="en-US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2761348"/>
                  </a:ext>
                </a:extLst>
              </a:tr>
              <a:tr h="310414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Ribeschpont</a:t>
                      </a:r>
                      <a:endParaRPr lang="en-US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4887818"/>
                  </a:ext>
                </a:extLst>
              </a:tr>
              <a:tr h="310414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Route de Luxembourg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1407760"/>
                  </a:ext>
                </a:extLst>
              </a:tr>
              <a:tr h="310414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Schmelz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77,77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1486149"/>
                  </a:ext>
                </a:extLst>
              </a:tr>
              <a:tr h="310414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Tattebierg</a:t>
                      </a:r>
                      <a:endParaRPr lang="en-US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103,20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2881903"/>
                  </a:ext>
                </a:extLst>
              </a:tr>
              <a:tr h="310414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Wolkeschdall</a:t>
                      </a:r>
                      <a:endParaRPr lang="en-US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385283"/>
                  </a:ext>
                </a:extLst>
              </a:tr>
              <a:tr h="12029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50673"/>
                  </a:ext>
                </a:extLst>
              </a:tr>
              <a:tr h="310414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Dudelange (aggloméré)</a:t>
                      </a:r>
                      <a:endParaRPr lang="en-US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587718"/>
                  </a:ext>
                </a:extLst>
              </a:tr>
              <a:tr h="310414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Dudelange (total)</a:t>
                      </a:r>
                      <a:endParaRPr lang="en-US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10,38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/>
                </a:tc>
                <a:extLst>
                  <a:ext uri="{0D108BD9-81ED-4DB2-BD59-A6C34878D82A}">
                    <a16:rowId xmlns:a16="http://schemas.microsoft.com/office/drawing/2014/main" val="1641433598"/>
                  </a:ext>
                </a:extLst>
              </a:tr>
            </a:tbl>
          </a:graphicData>
        </a:graphic>
      </p:graphicFrame>
      <p:sp>
        <p:nvSpPr>
          <p:cNvPr id="4" name="PlaceHolder 1">
            <a:extLst>
              <a:ext uri="{FF2B5EF4-FFF2-40B4-BE49-F238E27FC236}">
                <a16:creationId xmlns:a16="http://schemas.microsoft.com/office/drawing/2014/main" id="{34BD72FF-FDAE-1807-57E9-07D0BD65E7FE}"/>
              </a:ext>
            </a:extLst>
          </p:cNvPr>
          <p:cNvSpPr txBox="1">
            <a:spLocks/>
          </p:cNvSpPr>
          <p:nvPr/>
        </p:nvSpPr>
        <p:spPr>
          <a:xfrm>
            <a:off x="1153479" y="289440"/>
            <a:ext cx="10313307" cy="4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</a:rPr>
              <a:t>Constat </a:t>
            </a:r>
            <a:r>
              <a:rPr lang="fr-BE" sz="3200" b="1" spc="-1" dirty="0">
                <a:solidFill>
                  <a:schemeClr val="accent1"/>
                </a:solidFill>
              </a:rPr>
              <a:t>1</a:t>
            </a:r>
            <a:r>
              <a:rPr lang="fr-BE" b="1" spc="-1" dirty="0">
                <a:solidFill>
                  <a:schemeClr val="accent1"/>
                </a:solidFill>
              </a:rPr>
              <a:t> : </a:t>
            </a:r>
          </a:p>
          <a:p>
            <a:pPr indent="0"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</a:rPr>
              <a:t>Un positionnement territorial multiforme et influent </a:t>
            </a:r>
            <a:endParaRPr lang="fr-FR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DF3FD-0B5F-FA64-8B2A-EF023A009C82}"/>
              </a:ext>
            </a:extLst>
          </p:cNvPr>
          <p:cNvSpPr txBox="1"/>
          <p:nvPr/>
        </p:nvSpPr>
        <p:spPr>
          <a:xfrm>
            <a:off x="11197799" y="6107665"/>
            <a:ext cx="983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2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Source : STATEC, 2021</a:t>
            </a:r>
            <a:endParaRPr lang="en-US" sz="12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CC9757-7596-75CD-6062-9C1C0376F388}"/>
              </a:ext>
            </a:extLst>
          </p:cNvPr>
          <p:cNvSpPr txBox="1"/>
          <p:nvPr/>
        </p:nvSpPr>
        <p:spPr>
          <a:xfrm>
            <a:off x="4864808" y="6208514"/>
            <a:ext cx="983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2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Source : STATEC, 2021</a:t>
            </a:r>
            <a:endParaRPr lang="en-US" sz="12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07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5"/>
          <p:cNvSpPr/>
          <p:nvPr/>
        </p:nvSpPr>
        <p:spPr>
          <a:xfrm>
            <a:off x="203973" y="1540380"/>
            <a:ext cx="3257395" cy="23366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31775" indent="-231775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  <a:tabLst>
                <a:tab pos="231775" algn="l"/>
              </a:tabLst>
            </a:pPr>
            <a:r>
              <a:rPr lang="fr-FR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 centre-ville qui joue pleinement son rôle</a:t>
            </a:r>
            <a:endParaRPr lang="fr-FR" sz="24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682625" lvl="1" indent="-33655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  <a:tabLst>
                <a:tab pos="630238" algn="l"/>
              </a:tabLst>
            </a:pPr>
            <a:r>
              <a:rPr lang="fr-FR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Centre de gravité et interface nord-sud</a:t>
            </a:r>
          </a:p>
          <a:p>
            <a:pPr marL="682625" lvl="1" indent="-33655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  <a:tabLst>
                <a:tab pos="630238" algn="l"/>
              </a:tabLst>
            </a:pPr>
            <a:r>
              <a:rPr lang="fr-FR" sz="2200" spc="-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Fonctions commerciales </a:t>
            </a:r>
            <a:r>
              <a:rPr lang="fr-FR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urbaines, sociales et d’animations </a:t>
            </a:r>
          </a:p>
          <a:p>
            <a:pPr marL="682625" lvl="1" indent="-33655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  <a:tabLst>
                <a:tab pos="630238" algn="l"/>
              </a:tabLst>
            </a:pPr>
            <a:r>
              <a:rPr lang="fr-FR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Diversification des offres et réaménagements récents</a:t>
            </a:r>
            <a:endParaRPr lang="fr-FR" sz="22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endParaRPr lang="fr-FR" sz="2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endParaRPr lang="fr-FR" sz="24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1026" name="Picture 2" descr="Fichier:Logo Commune Dudelange.png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" y="213672"/>
            <a:ext cx="892704" cy="9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815209" y="213672"/>
            <a:ext cx="1984443" cy="627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8040499B-1334-E16A-D436-49ACB082ABC5}"/>
              </a:ext>
            </a:extLst>
          </p:cNvPr>
          <p:cNvSpPr txBox="1">
            <a:spLocks/>
          </p:cNvSpPr>
          <p:nvPr/>
        </p:nvSpPr>
        <p:spPr>
          <a:xfrm>
            <a:off x="1164883" y="540629"/>
            <a:ext cx="10690573" cy="34290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</a:rPr>
              <a:t>Constat</a:t>
            </a:r>
            <a:r>
              <a:rPr lang="fr-BE" sz="3200" b="1" spc="-1" dirty="0">
                <a:solidFill>
                  <a:schemeClr val="accent1"/>
                </a:solidFill>
              </a:rPr>
              <a:t> 2 </a:t>
            </a:r>
            <a:r>
              <a:rPr lang="fr-BE" b="1" spc="-1" dirty="0">
                <a:solidFill>
                  <a:schemeClr val="accent1"/>
                </a:solidFill>
              </a:rPr>
              <a:t>: Une cohésion interne porteuse d’enjeux</a:t>
            </a:r>
            <a:endParaRPr lang="fr-FR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16C1C1-CDEC-D7D8-C636-C8D2D38CCA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t="3620" r="5149" b="3555"/>
          <a:stretch/>
        </p:blipFill>
        <p:spPr>
          <a:xfrm>
            <a:off x="3835510" y="1343020"/>
            <a:ext cx="3795000" cy="5514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CDDF6E-3AC2-C32E-C0CE-2AEB4D99A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t="4261" r="5184" b="3527"/>
          <a:stretch/>
        </p:blipFill>
        <p:spPr>
          <a:xfrm>
            <a:off x="8004652" y="1317618"/>
            <a:ext cx="3795000" cy="55403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69351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8F5EB-FA2A-9656-D74A-F80CB0333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5">
            <a:extLst>
              <a:ext uri="{FF2B5EF4-FFF2-40B4-BE49-F238E27FC236}">
                <a16:creationId xmlns:a16="http://schemas.microsoft.com/office/drawing/2014/main" id="{82357A1A-340A-7E87-5F7E-CF0BF96A4E44}"/>
              </a:ext>
            </a:extLst>
          </p:cNvPr>
          <p:cNvSpPr/>
          <p:nvPr/>
        </p:nvSpPr>
        <p:spPr>
          <a:xfrm>
            <a:off x="955274" y="1631930"/>
            <a:ext cx="10844378" cy="23366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343080" indent="-343080"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fr-FR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Une certaine mixité fonctionnelle au sein des quartiers de Dudelange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fr-FR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 développement urbain autour des trois localités historiques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fr-FR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Des identités urbaines et paysagères rattachées à chaque quartier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fr-FR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 maillage d’arrêts ferroviaires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fr-FR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Des infrastructures structurantes localisées en dehors du centre-ville ; un maillage de services et d’équipements de proximité dans chaque quartier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fr-FR" sz="2200" spc="-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Des polarités commerciales « secondaires », hors centre-ville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fr-FR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Une offre de mobilité intra-communale en cours de renforcement (TC, mobilités actives)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endParaRPr lang="fr-FR" sz="2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3080" indent="-343080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fr-FR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« bouleversement » à terme lié au futur </a:t>
            </a:r>
            <a:r>
              <a:rPr lang="fr-FR" sz="2400" b="1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éco-quartier</a:t>
            </a:r>
            <a:r>
              <a:rPr lang="fr-FR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NeiSchmelz</a:t>
            </a:r>
            <a:endParaRPr lang="fr-FR" sz="2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800280" lvl="1" indent="-34308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endParaRPr lang="fr-FR" sz="24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endParaRPr lang="fr-FR" sz="24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1026" name="Picture 2" descr="Fichier:Logo Commune Dudelange.png — Wikipédia">
            <a:extLst>
              <a:ext uri="{FF2B5EF4-FFF2-40B4-BE49-F238E27FC236}">
                <a16:creationId xmlns:a16="http://schemas.microsoft.com/office/drawing/2014/main" id="{99B44F40-0DF2-477D-CC42-3B3182D77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" y="213672"/>
            <a:ext cx="892704" cy="9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CC9C4C-E8D3-4478-290F-3041D4CB2717}"/>
              </a:ext>
            </a:extLst>
          </p:cNvPr>
          <p:cNvSpPr/>
          <p:nvPr/>
        </p:nvSpPr>
        <p:spPr>
          <a:xfrm>
            <a:off x="9815209" y="213672"/>
            <a:ext cx="1984443" cy="627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2B6DF752-89D1-5CD4-A06D-F2FFF4F3083C}"/>
              </a:ext>
            </a:extLst>
          </p:cNvPr>
          <p:cNvSpPr txBox="1">
            <a:spLocks/>
          </p:cNvSpPr>
          <p:nvPr/>
        </p:nvSpPr>
        <p:spPr>
          <a:xfrm>
            <a:off x="1164883" y="540629"/>
            <a:ext cx="10690573" cy="34290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</a:rPr>
              <a:t>Constat </a:t>
            </a:r>
            <a:r>
              <a:rPr lang="fr-BE" sz="3200" b="1" spc="-1" dirty="0">
                <a:solidFill>
                  <a:schemeClr val="accent1"/>
                </a:solidFill>
              </a:rPr>
              <a:t>2</a:t>
            </a:r>
            <a:r>
              <a:rPr lang="fr-BE" b="1" spc="-1" dirty="0">
                <a:solidFill>
                  <a:schemeClr val="accent1"/>
                </a:solidFill>
              </a:rPr>
              <a:t> : Une cohésion interne porteuse d’enjeux</a:t>
            </a:r>
            <a:endParaRPr lang="fr-FR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7251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city&#10;&#10;AI-generated content may be incorrect.">
            <a:extLst>
              <a:ext uri="{FF2B5EF4-FFF2-40B4-BE49-F238E27FC236}">
                <a16:creationId xmlns:a16="http://schemas.microsoft.com/office/drawing/2014/main" id="{83BB8287-A0D8-DE3B-97EC-6988975A61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14783" r="5948" b="21920"/>
          <a:stretch/>
        </p:blipFill>
        <p:spPr>
          <a:xfrm>
            <a:off x="5004800" y="1774039"/>
            <a:ext cx="4967646" cy="5083961"/>
          </a:xfrm>
          <a:prstGeom prst="rect">
            <a:avLst/>
          </a:prstGeom>
        </p:spPr>
      </p:pic>
      <p:pic>
        <p:nvPicPr>
          <p:cNvPr id="1026" name="Picture 2" descr="Fichier:Logo Commune Dudelange.png — Wikipé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" y="213672"/>
            <a:ext cx="892704" cy="9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5975" y="2857003"/>
            <a:ext cx="4696447" cy="3408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fr-BE" b="1" i="1" dirty="0">
                <a:solidFill>
                  <a:schemeClr val="bg1"/>
                </a:solidFill>
              </a:rPr>
              <a:t>Arc « Sud »  </a:t>
            </a:r>
          </a:p>
          <a:p>
            <a:pPr marL="285750" lvl="1" indent="-2857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fr-BE" sz="1600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identités et atouts propres à chaque quartier : </a:t>
            </a:r>
          </a:p>
          <a:p>
            <a:pPr marL="461963" lvl="2" indent="-177800">
              <a:spcBef>
                <a:spcPts val="200"/>
              </a:spcBef>
              <a:spcAft>
                <a:spcPts val="30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tabLst>
                <a:tab pos="461963" algn="l"/>
              </a:tabLst>
            </a:pPr>
            <a:r>
              <a:rPr lang="fr-BE" sz="1600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  : commerces, services,  animations</a:t>
            </a:r>
          </a:p>
          <a:p>
            <a:pPr marL="461963" lvl="2" indent="-177800">
              <a:spcBef>
                <a:spcPts val="200"/>
              </a:spcBef>
              <a:spcAft>
                <a:spcPts val="30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tabLst>
                <a:tab pos="461963" algn="l"/>
              </a:tabLst>
            </a:pPr>
            <a:r>
              <a:rPr lang="fr-BE" sz="1600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Italie : patrimoine matériel et immatériel lié à l’histoire sidérurgique de la commune</a:t>
            </a:r>
          </a:p>
          <a:p>
            <a:pPr marL="461963" lvl="2" indent="-177800">
              <a:spcBef>
                <a:spcPts val="200"/>
              </a:spcBef>
              <a:spcAft>
                <a:spcPts val="30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tabLst>
                <a:tab pos="461963" algn="l"/>
              </a:tabLst>
            </a:pPr>
            <a:r>
              <a:rPr lang="fr-BE" sz="1600" spc="-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Schmelz</a:t>
            </a:r>
            <a:r>
              <a:rPr lang="fr-BE" sz="1600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fort potentiel de développement, en lien avec le projet </a:t>
            </a:r>
            <a:r>
              <a:rPr lang="fr-BE" sz="1600" spc="-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NeiSchmelz</a:t>
            </a:r>
            <a:endParaRPr lang="en-US" sz="1600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fr-BE" sz="1600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Cosmopolitisme et diversité culturelle</a:t>
            </a: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fr-BE" sz="1600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 plutôt jeune</a:t>
            </a:r>
            <a:endParaRPr lang="en-US" sz="1600" spc="-1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fr-BE" sz="1600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Sociologie moins favorisée</a:t>
            </a: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fr-BE" sz="1600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situation géographique plus isolée</a:t>
            </a:r>
            <a:endParaRPr lang="en-US" sz="1600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376115" y="3407999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lock Arc 10"/>
          <p:cNvSpPr/>
          <p:nvPr/>
        </p:nvSpPr>
        <p:spPr>
          <a:xfrm rot="2220258">
            <a:off x="6214100" y="2971805"/>
            <a:ext cx="1977221" cy="2063314"/>
          </a:xfrm>
          <a:prstGeom prst="blockArc">
            <a:avLst>
              <a:gd name="adj1" fmla="val 9961074"/>
              <a:gd name="adj2" fmla="val 0"/>
              <a:gd name="adj3" fmla="val 27436"/>
            </a:avLst>
          </a:prstGeom>
          <a:solidFill>
            <a:schemeClr val="accent2">
              <a:lumMod val="60000"/>
              <a:lumOff val="40000"/>
              <a:alpha val="73000"/>
            </a:schemeClr>
          </a:solidFill>
          <a:ln w="31750">
            <a:solidFill>
              <a:srgbClr val="FF0066">
                <a:alpha val="5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/>
        </p:nvSpPr>
        <p:spPr>
          <a:xfrm rot="7784823">
            <a:off x="6253286" y="3910737"/>
            <a:ext cx="1277220" cy="1375667"/>
          </a:xfrm>
          <a:prstGeom prst="blockArc">
            <a:avLst>
              <a:gd name="adj1" fmla="val 9961074"/>
              <a:gd name="adj2" fmla="val 0"/>
              <a:gd name="adj3" fmla="val 27436"/>
            </a:avLst>
          </a:prstGeom>
          <a:solidFill>
            <a:schemeClr val="accent1">
              <a:lumMod val="40000"/>
              <a:lumOff val="60000"/>
              <a:alpha val="74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>
            <a:cxnSpLocks/>
            <a:stCxn id="12" idx="1"/>
            <a:endCxn id="8" idx="3"/>
          </p:cNvCxnSpPr>
          <p:nvPr/>
        </p:nvCxnSpPr>
        <p:spPr>
          <a:xfrm flipH="1" flipV="1">
            <a:off x="4952422" y="4561316"/>
            <a:ext cx="1643175" cy="393552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178246" y="1555642"/>
            <a:ext cx="2677210" cy="42242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fr-BE" b="1" i="1" dirty="0">
                <a:solidFill>
                  <a:schemeClr val="bg1"/>
                </a:solidFill>
              </a:rPr>
              <a:t>Secteur Nord  </a:t>
            </a:r>
          </a:p>
          <a:p>
            <a:pPr marL="285750" lvl="1" indent="-2857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fr-BE" sz="1600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Boudersberg, Ribeschpont, Burange, Wolkeschdall et Lenkeschléi-Kräizbierg</a:t>
            </a:r>
          </a:p>
          <a:p>
            <a:pPr marL="285750" lvl="1" indent="-2857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fr-BE" sz="1600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Résidents majoritairement  luxembourgeois</a:t>
            </a:r>
          </a:p>
          <a:p>
            <a:pPr marL="285750" lvl="1" indent="-2857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fr-BE" sz="1600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Surreprésentation des ménages avec enfants</a:t>
            </a:r>
          </a:p>
          <a:p>
            <a:pPr marL="285750" lvl="1" indent="-2857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fr-BE" sz="1600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Vieillissement plus affirmé</a:t>
            </a:r>
          </a:p>
          <a:p>
            <a:pPr marL="285750" lvl="1" indent="-2857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fr-BE" sz="1600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Fonction publique et CSP+</a:t>
            </a:r>
          </a:p>
          <a:p>
            <a:pPr marL="285750" lvl="1" indent="-2857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fr-BE" sz="1600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Accessibilité privilégiée aux grands axes de circulation (A3 / A13)</a:t>
            </a:r>
            <a:endParaRPr lang="en-US" sz="1600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0161142" y="612339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  <a:endCxn id="17" idx="1"/>
          </p:cNvCxnSpPr>
          <p:nvPr/>
        </p:nvCxnSpPr>
        <p:spPr>
          <a:xfrm flipV="1">
            <a:off x="7991505" y="3667759"/>
            <a:ext cx="1186741" cy="152401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/>
          <p:nvPr/>
        </p:nvSpPr>
        <p:spPr>
          <a:xfrm>
            <a:off x="239648" y="1493869"/>
            <a:ext cx="5288793" cy="6871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343080" indent="-34308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fr-FR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réalités socio-spatiales contrastées </a:t>
            </a:r>
            <a:r>
              <a:rPr lang="fr-FR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Dudelange Nord / Dudelange Sud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15209" y="213672"/>
            <a:ext cx="1984443" cy="627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3FAAABE6-03D4-4130-5D46-7A7CCCDE2302}"/>
              </a:ext>
            </a:extLst>
          </p:cNvPr>
          <p:cNvSpPr txBox="1">
            <a:spLocks/>
          </p:cNvSpPr>
          <p:nvPr/>
        </p:nvSpPr>
        <p:spPr>
          <a:xfrm>
            <a:off x="1164883" y="540629"/>
            <a:ext cx="10690573" cy="34290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</a:rPr>
              <a:t>Constat </a:t>
            </a:r>
            <a:r>
              <a:rPr lang="fr-BE" sz="3200" b="1" spc="-1" dirty="0">
                <a:solidFill>
                  <a:schemeClr val="accent1"/>
                </a:solidFill>
              </a:rPr>
              <a:t>2</a:t>
            </a:r>
            <a:r>
              <a:rPr lang="fr-BE" b="1" spc="-1" dirty="0">
                <a:solidFill>
                  <a:schemeClr val="accent1"/>
                </a:solidFill>
              </a:rPr>
              <a:t> : Une cohésion interne porteuse d’enjeux</a:t>
            </a:r>
            <a:endParaRPr lang="fr-FR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7961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chier:Logo Commune Dudelange.png —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" y="213672"/>
            <a:ext cx="892704" cy="9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ceHolder 1"/>
          <p:cNvSpPr txBox="1">
            <a:spLocks/>
          </p:cNvSpPr>
          <p:nvPr/>
        </p:nvSpPr>
        <p:spPr>
          <a:xfrm>
            <a:off x="1193635" y="713493"/>
            <a:ext cx="13015640" cy="4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</a:rPr>
              <a:t> Constat </a:t>
            </a:r>
            <a:r>
              <a:rPr lang="fr-BE" sz="3200" b="1" spc="-1" dirty="0">
                <a:solidFill>
                  <a:schemeClr val="accent1"/>
                </a:solidFill>
              </a:rPr>
              <a:t>3</a:t>
            </a:r>
            <a:r>
              <a:rPr lang="fr-BE" b="1" spc="-1" dirty="0">
                <a:solidFill>
                  <a:schemeClr val="accent1"/>
                </a:solidFill>
              </a:rPr>
              <a:t> : Des réalités socio-démographiques nuancées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678088"/>
              </p:ext>
            </p:extLst>
          </p:nvPr>
        </p:nvGraphicFramePr>
        <p:xfrm>
          <a:off x="10023965" y="3201531"/>
          <a:ext cx="1948405" cy="1054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9041">
                  <a:extLst>
                    <a:ext uri="{9D8B030D-6E8A-4147-A177-3AD203B41FA5}">
                      <a16:colId xmlns:a16="http://schemas.microsoft.com/office/drawing/2014/main" val="931907366"/>
                    </a:ext>
                  </a:extLst>
                </a:gridCol>
                <a:gridCol w="599364">
                  <a:extLst>
                    <a:ext uri="{9D8B030D-6E8A-4147-A177-3AD203B41FA5}">
                      <a16:colId xmlns:a16="http://schemas.microsoft.com/office/drawing/2014/main" val="3448113296"/>
                    </a:ext>
                  </a:extLst>
                </a:gridCol>
              </a:tblGrid>
              <a:tr h="21693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BE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Grand-Duché</a:t>
                      </a:r>
                      <a:endParaRPr lang="fr-FR" sz="20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BE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</a:t>
                      </a:r>
                      <a:endParaRPr lang="fr-FR" sz="20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063095"/>
                  </a:ext>
                </a:extLst>
              </a:tr>
              <a:tr h="21693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BE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Dudelange</a:t>
                      </a:r>
                      <a:endParaRPr lang="fr-FR" sz="20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BE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</a:t>
                      </a:r>
                      <a:endParaRPr lang="fr-FR" sz="20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91880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09635" y="1461429"/>
            <a:ext cx="5038803" cy="2063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lvl="1" indent="-34308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fr-FR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Vieillissement modéré grâce à la présence des étrangers 2011-21</a:t>
            </a:r>
          </a:p>
          <a:p>
            <a:pPr marL="343080" lvl="1" indent="-34308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fr-FR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quartiers + « âgés » que d’autres en 2024 …</a:t>
            </a:r>
          </a:p>
          <a:p>
            <a:pPr marL="228600" indent="-228600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fr-FR" sz="2400" b="1" spc="-1" dirty="0">
              <a:solidFill>
                <a:schemeClr val="accent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251957"/>
              </p:ext>
            </p:extLst>
          </p:nvPr>
        </p:nvGraphicFramePr>
        <p:xfrm>
          <a:off x="224945" y="3130664"/>
          <a:ext cx="5023494" cy="1591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4155">
                  <a:extLst>
                    <a:ext uri="{9D8B030D-6E8A-4147-A177-3AD203B41FA5}">
                      <a16:colId xmlns:a16="http://schemas.microsoft.com/office/drawing/2014/main" val="2871730586"/>
                    </a:ext>
                  </a:extLst>
                </a:gridCol>
                <a:gridCol w="842117">
                  <a:extLst>
                    <a:ext uri="{9D8B030D-6E8A-4147-A177-3AD203B41FA5}">
                      <a16:colId xmlns:a16="http://schemas.microsoft.com/office/drawing/2014/main" val="3185971054"/>
                    </a:ext>
                  </a:extLst>
                </a:gridCol>
                <a:gridCol w="1062198">
                  <a:extLst>
                    <a:ext uri="{9D8B030D-6E8A-4147-A177-3AD203B41FA5}">
                      <a16:colId xmlns:a16="http://schemas.microsoft.com/office/drawing/2014/main" val="2106205403"/>
                    </a:ext>
                  </a:extLst>
                </a:gridCol>
                <a:gridCol w="1225024">
                  <a:extLst>
                    <a:ext uri="{9D8B030D-6E8A-4147-A177-3AD203B41FA5}">
                      <a16:colId xmlns:a16="http://schemas.microsoft.com/office/drawing/2014/main" val="2882946014"/>
                    </a:ext>
                  </a:extLst>
                </a:gridCol>
              </a:tblGrid>
              <a:tr h="365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 dirty="0">
                          <a:effectLst/>
                          <a:latin typeface="+mj-lt"/>
                        </a:rPr>
                        <a:t>0-19 ans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 dirty="0">
                          <a:effectLst/>
                          <a:latin typeface="+mj-lt"/>
                        </a:rPr>
                        <a:t>65 ans et +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Age moyen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596733"/>
                  </a:ext>
                </a:extLst>
              </a:tr>
              <a:tr h="3872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DUDELANGE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360357"/>
                  </a:ext>
                </a:extLst>
              </a:tr>
              <a:tr h="31618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Burange (avec CIPA)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19%</a:t>
                      </a:r>
                      <a:endParaRPr lang="fr-FR" sz="1800" b="0" i="0" u="none" strike="noStrike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25%</a:t>
                      </a:r>
                      <a:endParaRPr lang="fr-FR" sz="1800" b="0" i="0" u="none" strike="noStrike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45.7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19813"/>
                  </a:ext>
                </a:extLst>
              </a:tr>
              <a:tr h="259206">
                <a:tc>
                  <a:txBody>
                    <a:bodyPr/>
                    <a:lstStyle/>
                    <a:p>
                      <a:pPr marL="0" indent="0" algn="r" defTabSz="898525" fontAlgn="ctr"/>
                      <a:r>
                        <a:rPr lang="fr-FR" sz="1800" i="1" u="none" strike="noStrike" dirty="0">
                          <a:effectLst/>
                        </a:rPr>
                        <a:t>Burange (sans CIPA)</a:t>
                      </a:r>
                      <a:endParaRPr lang="fr-FR" sz="1800" b="1" i="1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i="1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     21%</a:t>
                      </a:r>
                      <a:endParaRPr lang="fr-FR" sz="1800" b="0" i="1" u="none" strike="noStrike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i="1" u="none" strike="noStrike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         19%</a:t>
                      </a:r>
                      <a:endParaRPr lang="fr-FR" sz="1800" b="0" i="1" u="none" strike="noStrike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fontAlgn="ctr"/>
                      <a:r>
                        <a:rPr lang="fr-FR" sz="1800" i="1" u="none" strike="noStrike" dirty="0">
                          <a:effectLst/>
                        </a:rPr>
                        <a:t>          42.2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76762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827866"/>
              </p:ext>
            </p:extLst>
          </p:nvPr>
        </p:nvGraphicFramePr>
        <p:xfrm>
          <a:off x="224945" y="4713183"/>
          <a:ext cx="5023497" cy="281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6820">
                  <a:extLst>
                    <a:ext uri="{9D8B030D-6E8A-4147-A177-3AD203B41FA5}">
                      <a16:colId xmlns:a16="http://schemas.microsoft.com/office/drawing/2014/main" val="1938023656"/>
                    </a:ext>
                  </a:extLst>
                </a:gridCol>
                <a:gridCol w="829454">
                  <a:extLst>
                    <a:ext uri="{9D8B030D-6E8A-4147-A177-3AD203B41FA5}">
                      <a16:colId xmlns:a16="http://schemas.microsoft.com/office/drawing/2014/main" val="2385734091"/>
                    </a:ext>
                  </a:extLst>
                </a:gridCol>
                <a:gridCol w="1062199">
                  <a:extLst>
                    <a:ext uri="{9D8B030D-6E8A-4147-A177-3AD203B41FA5}">
                      <a16:colId xmlns:a16="http://schemas.microsoft.com/office/drawing/2014/main" val="1464906624"/>
                    </a:ext>
                  </a:extLst>
                </a:gridCol>
                <a:gridCol w="1225024">
                  <a:extLst>
                    <a:ext uri="{9D8B030D-6E8A-4147-A177-3AD203B41FA5}">
                      <a16:colId xmlns:a16="http://schemas.microsoft.com/office/drawing/2014/main" val="3404248356"/>
                    </a:ext>
                  </a:extLst>
                </a:gridCol>
              </a:tblGrid>
              <a:tr h="2657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Boudersberg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20%</a:t>
                      </a:r>
                      <a:endParaRPr lang="fr-FR" sz="1800" b="0" i="0" u="none" strike="noStrike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19%</a:t>
                      </a:r>
                      <a:endParaRPr lang="fr-FR" sz="1800" b="0" i="0" u="none" strike="noStrike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43.0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37285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618237"/>
              </p:ext>
            </p:extLst>
          </p:nvPr>
        </p:nvGraphicFramePr>
        <p:xfrm>
          <a:off x="209635" y="6022787"/>
          <a:ext cx="5023496" cy="563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6820">
                  <a:extLst>
                    <a:ext uri="{9D8B030D-6E8A-4147-A177-3AD203B41FA5}">
                      <a16:colId xmlns:a16="http://schemas.microsoft.com/office/drawing/2014/main" val="2707716441"/>
                    </a:ext>
                  </a:extLst>
                </a:gridCol>
                <a:gridCol w="829454">
                  <a:extLst>
                    <a:ext uri="{9D8B030D-6E8A-4147-A177-3AD203B41FA5}">
                      <a16:colId xmlns:a16="http://schemas.microsoft.com/office/drawing/2014/main" val="2522530623"/>
                    </a:ext>
                  </a:extLst>
                </a:gridCol>
                <a:gridCol w="1062198">
                  <a:extLst>
                    <a:ext uri="{9D8B030D-6E8A-4147-A177-3AD203B41FA5}">
                      <a16:colId xmlns:a16="http://schemas.microsoft.com/office/drawing/2014/main" val="1561866389"/>
                    </a:ext>
                  </a:extLst>
                </a:gridCol>
                <a:gridCol w="1225024">
                  <a:extLst>
                    <a:ext uri="{9D8B030D-6E8A-4147-A177-3AD203B41FA5}">
                      <a16:colId xmlns:a16="http://schemas.microsoft.com/office/drawing/2014/main" val="3158413578"/>
                    </a:ext>
                  </a:extLst>
                </a:gridCol>
              </a:tblGrid>
              <a:tr h="17000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Schmelz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112804"/>
                  </a:ext>
                </a:extLst>
              </a:tr>
              <a:tr h="17000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36016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43286" y="5510765"/>
            <a:ext cx="213225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3080" lvl="1" indent="-34308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fr-FR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« jeunes »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20685" y="2299667"/>
            <a:ext cx="2171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i="1" dirty="0"/>
              <a:t>Indice de grand vieillissement (80+/65-79)</a:t>
            </a:r>
            <a:endParaRPr lang="fr-FR" sz="1600" b="1" i="1" dirty="0"/>
          </a:p>
        </p:txBody>
      </p:sp>
      <p:pic>
        <p:nvPicPr>
          <p:cNvPr id="3" name="Picture 2" descr="A map of a city with red and black text&#10;&#10;AI-generated content may be incorrect.">
            <a:extLst>
              <a:ext uri="{FF2B5EF4-FFF2-40B4-BE49-F238E27FC236}">
                <a16:creationId xmlns:a16="http://schemas.microsoft.com/office/drawing/2014/main" id="{58EE77DD-5D01-2296-4607-8CAF9466B5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" b="1840"/>
          <a:stretch/>
        </p:blipFill>
        <p:spPr>
          <a:xfrm>
            <a:off x="5858366" y="1310639"/>
            <a:ext cx="4124958" cy="554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5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chier:Logo Commune Dudelange.png —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" y="213672"/>
            <a:ext cx="892704" cy="9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ceHolder 1"/>
          <p:cNvSpPr txBox="1">
            <a:spLocks/>
          </p:cNvSpPr>
          <p:nvPr/>
        </p:nvSpPr>
        <p:spPr>
          <a:xfrm>
            <a:off x="4095163" y="1723766"/>
            <a:ext cx="7253686" cy="4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 algn="ctr">
              <a:spcBef>
                <a:spcPts val="1001"/>
              </a:spcBef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</a:rPr>
              <a:t> </a:t>
            </a:r>
            <a:r>
              <a:rPr lang="fr-FR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cosmopolitisme qui s’affermit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199242" y="3609032"/>
          <a:ext cx="6491850" cy="310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0792">
                  <a:extLst>
                    <a:ext uri="{9D8B030D-6E8A-4147-A177-3AD203B41FA5}">
                      <a16:colId xmlns:a16="http://schemas.microsoft.com/office/drawing/2014/main" val="3005005324"/>
                    </a:ext>
                  </a:extLst>
                </a:gridCol>
                <a:gridCol w="1621088">
                  <a:extLst>
                    <a:ext uri="{9D8B030D-6E8A-4147-A177-3AD203B41FA5}">
                      <a16:colId xmlns:a16="http://schemas.microsoft.com/office/drawing/2014/main" val="417395559"/>
                    </a:ext>
                  </a:extLst>
                </a:gridCol>
                <a:gridCol w="1639970">
                  <a:extLst>
                    <a:ext uri="{9D8B030D-6E8A-4147-A177-3AD203B41FA5}">
                      <a16:colId xmlns:a16="http://schemas.microsoft.com/office/drawing/2014/main" val="2402466973"/>
                    </a:ext>
                  </a:extLst>
                </a:gridCol>
              </a:tblGrid>
              <a:tr h="4504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Année</a:t>
                      </a:r>
                      <a:r>
                        <a:rPr lang="fr-BE" sz="1800" baseline="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2014-2015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Année 2024-2025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61" marR="44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9784923"/>
                  </a:ext>
                </a:extLst>
              </a:tr>
              <a:tr h="460987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Nombre </a:t>
                      </a:r>
                      <a:r>
                        <a:rPr lang="en-US" sz="1800" b="1" kern="1200" dirty="0" err="1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d’élèves</a:t>
                      </a:r>
                      <a:r>
                        <a:rPr lang="en-US" sz="1800" b="1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non-</a:t>
                      </a:r>
                      <a:r>
                        <a:rPr lang="en-US" sz="1800" b="1" kern="1200" dirty="0" err="1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Luxembourgeois</a:t>
                      </a:r>
                      <a:endParaRPr lang="en-US" sz="1800" b="1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545</a:t>
                      </a:r>
                      <a:endParaRPr lang="en-US" sz="1800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kern="1200" dirty="0">
                          <a:solidFill>
                            <a:schemeClr val="accent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726</a:t>
                      </a:r>
                      <a:endParaRPr lang="en-US" sz="1800" kern="1200" dirty="0">
                        <a:solidFill>
                          <a:schemeClr val="accent3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264173"/>
                  </a:ext>
                </a:extLst>
              </a:tr>
              <a:tr h="4634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1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Part</a:t>
                      </a:r>
                      <a:r>
                        <a:rPr lang="fr-BE" sz="1800" b="1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800" b="1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 </a:t>
                      </a:r>
                      <a:r>
                        <a:rPr lang="fr-BE" sz="1800" b="1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des élèves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</a:t>
                      </a:r>
                      <a:r>
                        <a:rPr lang="en-US" sz="1800" b="1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Luxembourgeois</a:t>
                      </a:r>
                      <a:endParaRPr lang="en-US" sz="1800" b="1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30,7</a:t>
                      </a:r>
                      <a:endParaRPr lang="en-US" sz="1800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kern="1200" dirty="0">
                          <a:solidFill>
                            <a:schemeClr val="accent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38,4</a:t>
                      </a:r>
                      <a:endParaRPr lang="en-US" sz="1800" kern="1200" dirty="0">
                        <a:solidFill>
                          <a:schemeClr val="accent3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153343"/>
                  </a:ext>
                </a:extLst>
              </a:tr>
              <a:tr h="348372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b="1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Nombre d’élèves luxembourgeois</a:t>
                      </a:r>
                      <a:endParaRPr lang="en-US" sz="1800" b="1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1 232</a:t>
                      </a:r>
                      <a:endParaRPr lang="en-US" sz="1800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1 147</a:t>
                      </a:r>
                      <a:endParaRPr lang="en-US" sz="1800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082277"/>
                  </a:ext>
                </a:extLst>
              </a:tr>
              <a:tr h="3483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1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Part</a:t>
                      </a:r>
                      <a:r>
                        <a:rPr lang="fr-BE" sz="1800" b="1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(%) des élèves luxembourgeois</a:t>
                      </a:r>
                      <a:endParaRPr lang="en-US" sz="1800" b="1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69,3</a:t>
                      </a:r>
                      <a:endParaRPr lang="en-US" sz="1800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60,7</a:t>
                      </a:r>
                      <a:endParaRPr lang="en-US" sz="1800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506038"/>
                  </a:ext>
                </a:extLst>
              </a:tr>
            </a:tbl>
          </a:graphicData>
        </a:graphic>
      </p:graphicFrame>
      <p:sp>
        <p:nvSpPr>
          <p:cNvPr id="9" name="PlaceHolder 1"/>
          <p:cNvSpPr txBox="1">
            <a:spLocks/>
          </p:cNvSpPr>
          <p:nvPr/>
        </p:nvSpPr>
        <p:spPr>
          <a:xfrm>
            <a:off x="1214186" y="720316"/>
            <a:ext cx="13015640" cy="4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</a:rPr>
              <a:t> Constat </a:t>
            </a:r>
            <a:r>
              <a:rPr lang="fr-BE" sz="3200" b="1" spc="-1" dirty="0">
                <a:solidFill>
                  <a:schemeClr val="accent1"/>
                </a:solidFill>
              </a:rPr>
              <a:t>3</a:t>
            </a:r>
            <a:r>
              <a:rPr lang="fr-BE" b="1" spc="-1" dirty="0">
                <a:solidFill>
                  <a:schemeClr val="accent1"/>
                </a:solidFill>
              </a:rPr>
              <a:t> : Des réalités socio-démographiques nuancées</a:t>
            </a:r>
          </a:p>
        </p:txBody>
      </p:sp>
      <p:pic>
        <p:nvPicPr>
          <p:cNvPr id="6" name="Picture 5" descr="A map of a city with blue circles&#10;&#10;AI-generated content may be incorrect.">
            <a:extLst>
              <a:ext uri="{FF2B5EF4-FFF2-40B4-BE49-F238E27FC236}">
                <a16:creationId xmlns:a16="http://schemas.microsoft.com/office/drawing/2014/main" id="{B1AA7938-3309-058D-E0D6-E7C481CF35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t="2814" r="3985" b="3259"/>
          <a:stretch/>
        </p:blipFill>
        <p:spPr>
          <a:xfrm>
            <a:off x="325584" y="1310640"/>
            <a:ext cx="3968120" cy="554736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0DFEC26-995E-2141-40C6-5B0822EA0A65}"/>
              </a:ext>
            </a:extLst>
          </p:cNvPr>
          <p:cNvSpPr txBox="1"/>
          <p:nvPr/>
        </p:nvSpPr>
        <p:spPr>
          <a:xfrm>
            <a:off x="4293704" y="2559531"/>
            <a:ext cx="8159821" cy="86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FR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Exemple de l’évolution de la population scolaire entre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None/>
            </a:pPr>
            <a:r>
              <a:rPr lang="fr-FR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élèves Luxembourgeois et non-Luxembourgeois</a:t>
            </a:r>
          </a:p>
        </p:txBody>
      </p:sp>
    </p:spTree>
    <p:extLst>
      <p:ext uri="{BB962C8B-B14F-4D97-AF65-F5344CB8AC3E}">
        <p14:creationId xmlns:p14="http://schemas.microsoft.com/office/powerpoint/2010/main" val="190674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5"/>
          <p:cNvSpPr/>
          <p:nvPr/>
        </p:nvSpPr>
        <p:spPr>
          <a:xfrm>
            <a:off x="87354" y="1337125"/>
            <a:ext cx="5354075" cy="4154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endParaRPr lang="fr-FR" sz="22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endParaRPr lang="fr-FR" sz="22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1026" name="Picture 2" descr="Fichier:Logo Commune Dudelange.png —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" y="213672"/>
            <a:ext cx="892704" cy="9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ceHolder 1"/>
          <p:cNvSpPr txBox="1">
            <a:spLocks/>
          </p:cNvSpPr>
          <p:nvPr/>
        </p:nvSpPr>
        <p:spPr>
          <a:xfrm>
            <a:off x="300568" y="1600576"/>
            <a:ext cx="9204480" cy="4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080" lvl="1" indent="-34308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fr-FR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nouvelles configurations sociales et familiales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59178" y="2310049"/>
          <a:ext cx="6858002" cy="1955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658">
                  <a:extLst>
                    <a:ext uri="{9D8B030D-6E8A-4147-A177-3AD203B41FA5}">
                      <a16:colId xmlns:a16="http://schemas.microsoft.com/office/drawing/2014/main" val="782197884"/>
                    </a:ext>
                  </a:extLst>
                </a:gridCol>
                <a:gridCol w="912300">
                  <a:extLst>
                    <a:ext uri="{9D8B030D-6E8A-4147-A177-3AD203B41FA5}">
                      <a16:colId xmlns:a16="http://schemas.microsoft.com/office/drawing/2014/main" val="155119793"/>
                    </a:ext>
                  </a:extLst>
                </a:gridCol>
                <a:gridCol w="1243136">
                  <a:extLst>
                    <a:ext uri="{9D8B030D-6E8A-4147-A177-3AD203B41FA5}">
                      <a16:colId xmlns:a16="http://schemas.microsoft.com/office/drawing/2014/main" val="3167906579"/>
                    </a:ext>
                  </a:extLst>
                </a:gridCol>
                <a:gridCol w="901386">
                  <a:extLst>
                    <a:ext uri="{9D8B030D-6E8A-4147-A177-3AD203B41FA5}">
                      <a16:colId xmlns:a16="http://schemas.microsoft.com/office/drawing/2014/main" val="771764251"/>
                    </a:ext>
                  </a:extLst>
                </a:gridCol>
                <a:gridCol w="1072261">
                  <a:extLst>
                    <a:ext uri="{9D8B030D-6E8A-4147-A177-3AD203B41FA5}">
                      <a16:colId xmlns:a16="http://schemas.microsoft.com/office/drawing/2014/main" val="1320945671"/>
                    </a:ext>
                  </a:extLst>
                </a:gridCol>
                <a:gridCol w="1072261">
                  <a:extLst>
                    <a:ext uri="{9D8B030D-6E8A-4147-A177-3AD203B41FA5}">
                      <a16:colId xmlns:a16="http://schemas.microsoft.com/office/drawing/2014/main" val="2729730771"/>
                    </a:ext>
                  </a:extLst>
                </a:gridCol>
              </a:tblGrid>
              <a:tr h="8215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  <a:latin typeface="+mj-lt"/>
                        </a:rPr>
                        <a:t>2024 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u="none" strike="noStrike" dirty="0">
                          <a:effectLst/>
                          <a:latin typeface="+mj-lt"/>
                        </a:rPr>
                        <a:t>Adultes seuls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u="none" strike="noStrike" dirty="0">
                          <a:effectLst/>
                          <a:latin typeface="+mj-lt"/>
                        </a:rPr>
                        <a:t>Familles monoparentales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u="none" strike="noStrike">
                          <a:effectLst/>
                          <a:latin typeface="+mj-lt"/>
                        </a:rPr>
                        <a:t>Couple (2 adultes)</a:t>
                      </a:r>
                      <a:endParaRPr lang="fr-BE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u="none" strike="noStrike" dirty="0">
                          <a:effectLst/>
                          <a:latin typeface="+mj-lt"/>
                        </a:rPr>
                        <a:t>Couples avec enfant(s)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u="none" strike="noStrike">
                          <a:effectLst/>
                          <a:latin typeface="+mj-lt"/>
                        </a:rPr>
                        <a:t>Autres types de ménages</a:t>
                      </a:r>
                      <a:endParaRPr lang="fr-BE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48435507"/>
                  </a:ext>
                </a:extLst>
              </a:tr>
              <a:tr h="367146">
                <a:tc>
                  <a:txBody>
                    <a:bodyPr/>
                    <a:lstStyle/>
                    <a:p>
                      <a:pPr algn="l" fontAlgn="ctr"/>
                      <a:r>
                        <a:rPr lang="fr-BE" sz="2000" u="none" strike="noStrike" dirty="0">
                          <a:effectLst/>
                          <a:latin typeface="+mj-lt"/>
                        </a:rPr>
                        <a:t>Grand-Duché (2022)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u="none" strike="noStrike" dirty="0">
                          <a:effectLst/>
                          <a:latin typeface="+mj-lt"/>
                        </a:rPr>
                        <a:t>38%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u="none" strike="noStrike" dirty="0">
                          <a:effectLst/>
                          <a:latin typeface="+mj-lt"/>
                        </a:rPr>
                        <a:t>5%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u="none" strike="noStrike" dirty="0">
                          <a:effectLst/>
                          <a:latin typeface="+mj-lt"/>
                        </a:rPr>
                        <a:t>25%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u="none" strike="noStrike" dirty="0">
                          <a:effectLst/>
                          <a:latin typeface="+mj-lt"/>
                        </a:rPr>
                        <a:t>23%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u="none" strike="noStrike" dirty="0">
                          <a:effectLst/>
                          <a:latin typeface="+mj-lt"/>
                        </a:rPr>
                        <a:t>9%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379352"/>
                  </a:ext>
                </a:extLst>
              </a:tr>
              <a:tr h="415830">
                <a:tc>
                  <a:txBody>
                    <a:bodyPr/>
                    <a:lstStyle/>
                    <a:p>
                      <a:pPr algn="l" fontAlgn="ctr"/>
                      <a:r>
                        <a:rPr lang="fr-BE" sz="2000" u="none" strike="noStrike" dirty="0">
                          <a:effectLst/>
                          <a:latin typeface="+mj-lt"/>
                        </a:rPr>
                        <a:t>Dudelange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u="none" strike="noStrike">
                          <a:effectLst/>
                          <a:latin typeface="+mj-lt"/>
                        </a:rPr>
                        <a:t>33%</a:t>
                      </a:r>
                      <a:endParaRPr lang="fr-BE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u="none" strike="noStrike" dirty="0">
                          <a:effectLst/>
                          <a:latin typeface="+mj-lt"/>
                        </a:rPr>
                        <a:t>9%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u="none" strike="noStrike" dirty="0">
                          <a:effectLst/>
                          <a:latin typeface="+mj-lt"/>
                        </a:rPr>
                        <a:t>17%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u="none" strike="noStrike">
                          <a:effectLst/>
                          <a:latin typeface="+mj-lt"/>
                        </a:rPr>
                        <a:t>26%</a:t>
                      </a:r>
                      <a:endParaRPr lang="fr-BE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u="none" strike="noStrike" dirty="0">
                          <a:effectLst/>
                          <a:latin typeface="+mj-lt"/>
                        </a:rPr>
                        <a:t>15%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29296777"/>
                  </a:ext>
                </a:extLst>
              </a:tr>
            </a:tbl>
          </a:graphicData>
        </a:graphic>
      </p:graphicFrame>
      <p:sp>
        <p:nvSpPr>
          <p:cNvPr id="7" name="Rectangle 6"/>
          <p:cNvSpPr>
            <a:spLocks/>
          </p:cNvSpPr>
          <p:nvPr/>
        </p:nvSpPr>
        <p:spPr>
          <a:xfrm>
            <a:off x="83024" y="2216472"/>
            <a:ext cx="4620300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19113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BE" sz="2200" dirty="0">
                <a:cs typeface="Arial" panose="020B0604020202020204" pitchFamily="34" charset="0"/>
              </a:rPr>
              <a:t>Recul du mariage - Progression du célibat - </a:t>
            </a:r>
            <a:r>
              <a:rPr lang="fr-FR" sz="2400" dirty="0"/>
              <a:t>Légère hausse des divorces (Idem Grand-Duché)</a:t>
            </a:r>
            <a:r>
              <a:rPr lang="fr-BE" sz="22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8600" y="3472745"/>
            <a:ext cx="4627053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461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BE" sz="2200" dirty="0">
                <a:cs typeface="Arial" panose="020B0604020202020204" pitchFamily="34" charset="0"/>
              </a:rPr>
              <a:t>Baisse ménages d’1 personne (moins visible qu’au GD) - Stabilisation couples sans enfant et familles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1794" y="5006018"/>
            <a:ext cx="4269486" cy="16004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318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BE" sz="2200" dirty="0">
                <a:cs typeface="Arial" panose="020B0604020202020204" pitchFamily="34" charset="0"/>
              </a:rPr>
              <a:t>++ de familles monoparentales</a:t>
            </a:r>
          </a:p>
          <a:p>
            <a:pPr marL="4318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BE" sz="2200" dirty="0">
                <a:cs typeface="Arial" panose="020B0604020202020204" pitchFamily="34" charset="0"/>
              </a:rPr>
              <a:t>Essor d’autres formes d’unions (formalisées ou non) : </a:t>
            </a:r>
            <a:r>
              <a:rPr lang="fr-BE" sz="2200" dirty="0">
                <a:solidFill>
                  <a:srgbClr val="FF0000"/>
                </a:solidFill>
                <a:cs typeface="Arial" panose="020B0604020202020204" pitchFamily="34" charset="0"/>
              </a:rPr>
              <a:t>PACS/ Partenariats </a:t>
            </a:r>
            <a:r>
              <a:rPr lang="fr-BE" sz="22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 </a:t>
            </a:r>
            <a:r>
              <a:rPr lang="fr-BE" sz="2200" i="1" dirty="0">
                <a:solidFill>
                  <a:srgbClr val="FF0000"/>
                </a:solidFill>
                <a:cs typeface="Arial" panose="020B0604020202020204" pitchFamily="34" charset="0"/>
              </a:rPr>
              <a:t>X3,4</a:t>
            </a:r>
          </a:p>
        </p:txBody>
      </p:sp>
      <p:sp>
        <p:nvSpPr>
          <p:cNvPr id="13" name="Rectangle 5"/>
          <p:cNvSpPr/>
          <p:nvPr/>
        </p:nvSpPr>
        <p:spPr>
          <a:xfrm>
            <a:off x="9718262" y="1751236"/>
            <a:ext cx="4011410" cy="3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60"/>
              </a:spcAft>
            </a:pPr>
            <a:r>
              <a:rPr lang="fr-FR" b="1" i="1" dirty="0">
                <a:solidFill>
                  <a:srgbClr val="393939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Composition 2024</a:t>
            </a:r>
            <a:endParaRPr lang="fr-FR" b="1" i="1" dirty="0">
              <a:solidFill>
                <a:srgbClr val="393939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88287" y="3738075"/>
            <a:ext cx="595672" cy="57129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val 13"/>
          <p:cNvSpPr/>
          <p:nvPr/>
        </p:nvSpPr>
        <p:spPr>
          <a:xfrm>
            <a:off x="9996235" y="3829721"/>
            <a:ext cx="595672" cy="479643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val 14"/>
          <p:cNvSpPr/>
          <p:nvPr/>
        </p:nvSpPr>
        <p:spPr>
          <a:xfrm>
            <a:off x="7962052" y="3284827"/>
            <a:ext cx="595672" cy="102453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186123" y="4309365"/>
            <a:ext cx="1" cy="51323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777517" y="4883031"/>
            <a:ext cx="817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++ </a:t>
            </a:r>
          </a:p>
          <a:p>
            <a:pPr algn="ctr"/>
            <a:r>
              <a:rPr lang="fr-BE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0276277" y="4343065"/>
            <a:ext cx="1" cy="51323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592596" y="4916731"/>
            <a:ext cx="1367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++ </a:t>
            </a:r>
          </a:p>
          <a:p>
            <a:pPr algn="ctr"/>
            <a:r>
              <a:rPr lang="fr-BE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Ribeschpont</a:t>
            </a:r>
            <a:endParaRPr lang="fr-FR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8422468" y="4309365"/>
            <a:ext cx="3" cy="2833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140501" y="4599680"/>
            <a:ext cx="563937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BE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++ </a:t>
            </a:r>
          </a:p>
          <a:p>
            <a:pPr algn="ctr"/>
            <a:r>
              <a:rPr lang="fr-BE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Brill</a:t>
            </a:r>
            <a:endParaRPr lang="fr-FR" dirty="0"/>
          </a:p>
        </p:txBody>
      </p:sp>
      <p:sp>
        <p:nvSpPr>
          <p:cNvPr id="20" name="PlaceHolder 1"/>
          <p:cNvSpPr txBox="1">
            <a:spLocks/>
          </p:cNvSpPr>
          <p:nvPr/>
        </p:nvSpPr>
        <p:spPr>
          <a:xfrm>
            <a:off x="1214186" y="721229"/>
            <a:ext cx="13015640" cy="4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</a:rPr>
              <a:t> Constat </a:t>
            </a:r>
            <a:r>
              <a:rPr lang="fr-BE" sz="3200" b="1" spc="-1" dirty="0">
                <a:solidFill>
                  <a:schemeClr val="accent1"/>
                </a:solidFill>
              </a:rPr>
              <a:t>3</a:t>
            </a:r>
            <a:r>
              <a:rPr lang="fr-BE" b="1" spc="-1" dirty="0">
                <a:solidFill>
                  <a:schemeClr val="accent1"/>
                </a:solidFill>
              </a:rPr>
              <a:t> : Des réalités socio-démographiques nuancées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4718EE-A584-A83B-6549-E777858162E8}"/>
              </a:ext>
            </a:extLst>
          </p:cNvPr>
          <p:cNvSpPr txBox="1"/>
          <p:nvPr/>
        </p:nvSpPr>
        <p:spPr>
          <a:xfrm>
            <a:off x="5142407" y="5893430"/>
            <a:ext cx="6691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2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Source : Registre population Dudelange, extraction novembre 2024, SILC 2022 (Grand-Duché)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973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  <p:bldP spid="14" grpId="0" animBg="1"/>
      <p:bldP spid="15" grpId="0" animBg="1"/>
      <p:bldP spid="10" grpId="0"/>
      <p:bldP spid="19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2D3A5-421D-D04E-9BF7-8C9FF28C4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chier:Logo Commune Dudelange.png — Wikipédia">
            <a:extLst>
              <a:ext uri="{FF2B5EF4-FFF2-40B4-BE49-F238E27FC236}">
                <a16:creationId xmlns:a16="http://schemas.microsoft.com/office/drawing/2014/main" id="{2C03CE88-C8C6-14B4-81A2-8B5424E40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" y="213672"/>
            <a:ext cx="892704" cy="9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laceHolder 1">
            <a:extLst>
              <a:ext uri="{FF2B5EF4-FFF2-40B4-BE49-F238E27FC236}">
                <a16:creationId xmlns:a16="http://schemas.microsoft.com/office/drawing/2014/main" id="{DD2772A0-2306-CB86-81FE-1BAF57B89D2C}"/>
              </a:ext>
            </a:extLst>
          </p:cNvPr>
          <p:cNvSpPr txBox="1">
            <a:spLocks/>
          </p:cNvSpPr>
          <p:nvPr/>
        </p:nvSpPr>
        <p:spPr>
          <a:xfrm>
            <a:off x="1561723" y="1371465"/>
            <a:ext cx="100471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 i="1">
                <a:solidFill>
                  <a:srgbClr val="393939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000" dirty="0"/>
              <a:t>Inégalités et faible niveau de vie dans les quartiers – pauvreté monétaire </a:t>
            </a:r>
            <a:endParaRPr lang="fr-FR" sz="2000" dirty="0"/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D829B22C-50B2-05C0-EDB9-93A8A1C1AD18}"/>
              </a:ext>
            </a:extLst>
          </p:cNvPr>
          <p:cNvSpPr txBox="1">
            <a:spLocks/>
          </p:cNvSpPr>
          <p:nvPr/>
        </p:nvSpPr>
        <p:spPr>
          <a:xfrm>
            <a:off x="895802" y="353210"/>
            <a:ext cx="8527598" cy="59929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</a:rPr>
              <a:t>Constat </a:t>
            </a:r>
            <a:r>
              <a:rPr lang="fr-BE" sz="3200" b="1" spc="-1" dirty="0">
                <a:solidFill>
                  <a:schemeClr val="accent1"/>
                </a:solidFill>
              </a:rPr>
              <a:t>4</a:t>
            </a:r>
            <a:r>
              <a:rPr lang="fr-BE" b="1" spc="-1" dirty="0">
                <a:solidFill>
                  <a:schemeClr val="accent1"/>
                </a:solidFill>
              </a:rPr>
              <a:t> : Des besoins sociaux diversifiés appelant des réponses locales </a:t>
            </a:r>
            <a:endParaRPr lang="fr-FR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FA13289-D51C-61CB-9272-1816275F0301}"/>
              </a:ext>
            </a:extLst>
          </p:cNvPr>
          <p:cNvGraphicFramePr>
            <a:graphicFrameLocks noGrp="1"/>
          </p:cNvGraphicFramePr>
          <p:nvPr/>
        </p:nvGraphicFramePr>
        <p:xfrm>
          <a:off x="1480929" y="1912872"/>
          <a:ext cx="8998605" cy="136800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768627">
                  <a:extLst>
                    <a:ext uri="{9D8B030D-6E8A-4147-A177-3AD203B41FA5}">
                      <a16:colId xmlns:a16="http://schemas.microsoft.com/office/drawing/2014/main" val="546041087"/>
                    </a:ext>
                  </a:extLst>
                </a:gridCol>
                <a:gridCol w="2185733">
                  <a:extLst>
                    <a:ext uri="{9D8B030D-6E8A-4147-A177-3AD203B41FA5}">
                      <a16:colId xmlns:a16="http://schemas.microsoft.com/office/drawing/2014/main" val="994240548"/>
                    </a:ext>
                  </a:extLst>
                </a:gridCol>
                <a:gridCol w="4044245">
                  <a:extLst>
                    <a:ext uri="{9D8B030D-6E8A-4147-A177-3AD203B41FA5}">
                      <a16:colId xmlns:a16="http://schemas.microsoft.com/office/drawing/2014/main" val="1978251261"/>
                    </a:ext>
                  </a:extLst>
                </a:gridCol>
              </a:tblGrid>
              <a:tr h="76800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60"/>
                        </a:spcAft>
                      </a:pPr>
                      <a:r>
                        <a:rPr lang="fr-FR" sz="1800" dirty="0">
                          <a:effectLst/>
                        </a:rPr>
                        <a:t>Quartiers</a:t>
                      </a:r>
                      <a:endParaRPr lang="it-LU" sz="18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60"/>
                        </a:spcAft>
                      </a:pPr>
                      <a:r>
                        <a:rPr lang="fr-FR" sz="1800" dirty="0">
                          <a:effectLst/>
                        </a:rPr>
                        <a:t>Niveau de Vie moyen (€)</a:t>
                      </a:r>
                      <a:endParaRPr lang="it-LU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60"/>
                        </a:spcAft>
                      </a:pPr>
                      <a:r>
                        <a:rPr lang="fr-B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 de la population avec un faible niveau de vie</a:t>
                      </a:r>
                      <a:endParaRPr lang="it-LU" sz="18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467247"/>
                  </a:ext>
                </a:extLst>
              </a:tr>
              <a:tr h="299999"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Gill Sans Nova" panose="020B0602020104020203" pitchFamily="34" charset="0"/>
                        </a:rPr>
                        <a:t>GRAND DUCHE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Nova" panose="020B0602020104020203" pitchFamily="34" charset="0"/>
                        </a:rPr>
                        <a:t>51 804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Nova" panose="020B0602020104020203" pitchFamily="34" charset="0"/>
                        </a:rPr>
                        <a:t>12%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391743"/>
                  </a:ext>
                </a:extLst>
              </a:tr>
              <a:tr h="299999"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</a:rPr>
                        <a:t>DUDELANGE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</a:rPr>
                        <a:t>47 766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</a:rPr>
                        <a:t>13%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029144"/>
                  </a:ext>
                </a:extLst>
              </a:tr>
            </a:tbl>
          </a:graphicData>
        </a:graphic>
      </p:graphicFrame>
      <p:sp>
        <p:nvSpPr>
          <p:cNvPr id="8" name="PlaceHolder 1">
            <a:extLst>
              <a:ext uri="{FF2B5EF4-FFF2-40B4-BE49-F238E27FC236}">
                <a16:creationId xmlns:a16="http://schemas.microsoft.com/office/drawing/2014/main" id="{5FE5E54B-D83E-34F3-74FF-FE738E0433C7}"/>
              </a:ext>
            </a:extLst>
          </p:cNvPr>
          <p:cNvSpPr txBox="1">
            <a:spLocks/>
          </p:cNvSpPr>
          <p:nvPr/>
        </p:nvSpPr>
        <p:spPr>
          <a:xfrm>
            <a:off x="10574636" y="6197541"/>
            <a:ext cx="13622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 i="1">
                <a:solidFill>
                  <a:srgbClr val="393939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600" dirty="0"/>
              <a:t>Source : IGSS 2023</a:t>
            </a:r>
            <a:endParaRPr lang="fr-FR" sz="1600" dirty="0"/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F9560440-B80D-01FC-03A0-A267786FBC5C}"/>
              </a:ext>
            </a:extLst>
          </p:cNvPr>
          <p:cNvGraphicFramePr>
            <a:graphicFrameLocks noGrp="1"/>
          </p:cNvGraphicFramePr>
          <p:nvPr/>
        </p:nvGraphicFramePr>
        <p:xfrm>
          <a:off x="1480926" y="3425959"/>
          <a:ext cx="8998605" cy="176022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768627">
                  <a:extLst>
                    <a:ext uri="{9D8B030D-6E8A-4147-A177-3AD203B41FA5}">
                      <a16:colId xmlns:a16="http://schemas.microsoft.com/office/drawing/2014/main" val="3175726542"/>
                    </a:ext>
                  </a:extLst>
                </a:gridCol>
                <a:gridCol w="2185733">
                  <a:extLst>
                    <a:ext uri="{9D8B030D-6E8A-4147-A177-3AD203B41FA5}">
                      <a16:colId xmlns:a16="http://schemas.microsoft.com/office/drawing/2014/main" val="1121733601"/>
                    </a:ext>
                  </a:extLst>
                </a:gridCol>
                <a:gridCol w="4044245">
                  <a:extLst>
                    <a:ext uri="{9D8B030D-6E8A-4147-A177-3AD203B41FA5}">
                      <a16:colId xmlns:a16="http://schemas.microsoft.com/office/drawing/2014/main" val="1079372055"/>
                    </a:ext>
                  </a:extLst>
                </a:gridCol>
              </a:tblGrid>
              <a:tr h="21513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>
                          <a:effectLst/>
                        </a:rPr>
                        <a:t>Ribeschpont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u="none" strike="noStrike" dirty="0">
                          <a:effectLst/>
                        </a:rPr>
                        <a:t>55 216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Nova" panose="020B0602020104020203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66856039"/>
                  </a:ext>
                </a:extLst>
              </a:tr>
              <a:tr h="21513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>
                          <a:effectLst/>
                        </a:rPr>
                        <a:t>Lenkeschléi-Kräizbierg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>
                          <a:effectLst/>
                        </a:rPr>
                        <a:t>53 643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Nova" panose="020B0602020104020203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891286"/>
                  </a:ext>
                </a:extLst>
              </a:tr>
              <a:tr h="21513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>
                          <a:effectLst/>
                        </a:rPr>
                        <a:t>Boudersberg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>
                          <a:effectLst/>
                        </a:rPr>
                        <a:t>52 263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Nova" panose="020B0602020104020203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31881139"/>
                  </a:ext>
                </a:extLst>
              </a:tr>
              <a:tr h="21513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>
                          <a:effectLst/>
                        </a:rPr>
                        <a:t>Wolkeschdall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>
                          <a:effectLst/>
                        </a:rPr>
                        <a:t>52 056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Nova" panose="020B0602020104020203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1222241"/>
                  </a:ext>
                </a:extLst>
              </a:tr>
              <a:tr h="21513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>
                          <a:effectLst/>
                        </a:rPr>
                        <a:t>Burange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>
                          <a:effectLst/>
                        </a:rPr>
                        <a:t>51 211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Nova" panose="020B0602020104020203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19900195"/>
                  </a:ext>
                </a:extLst>
              </a:tr>
              <a:tr h="21513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>
                          <a:effectLst/>
                        </a:rPr>
                        <a:t>Route de Luxembourg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>
                          <a:effectLst/>
                        </a:rPr>
                        <a:t>47 916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Nova" panose="020B0602020104020203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99450358"/>
                  </a:ext>
                </a:extLst>
              </a:tr>
              <a:tr h="21513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>
                          <a:effectLst/>
                        </a:rPr>
                        <a:t>Gaffelt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>
                          <a:effectLst/>
                        </a:rPr>
                        <a:t>47 880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Nova" panose="020B0602020104020203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98087248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12D156F9-699B-E4FD-CFA2-6598AA81486A}"/>
              </a:ext>
            </a:extLst>
          </p:cNvPr>
          <p:cNvGraphicFramePr>
            <a:graphicFrameLocks noGrp="1"/>
          </p:cNvGraphicFramePr>
          <p:nvPr/>
        </p:nvGraphicFramePr>
        <p:xfrm>
          <a:off x="1480927" y="5189220"/>
          <a:ext cx="8998605" cy="25146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768627">
                  <a:extLst>
                    <a:ext uri="{9D8B030D-6E8A-4147-A177-3AD203B41FA5}">
                      <a16:colId xmlns:a16="http://schemas.microsoft.com/office/drawing/2014/main" val="1108953693"/>
                    </a:ext>
                  </a:extLst>
                </a:gridCol>
                <a:gridCol w="2185733">
                  <a:extLst>
                    <a:ext uri="{9D8B030D-6E8A-4147-A177-3AD203B41FA5}">
                      <a16:colId xmlns:a16="http://schemas.microsoft.com/office/drawing/2014/main" val="2690515133"/>
                    </a:ext>
                  </a:extLst>
                </a:gridCol>
                <a:gridCol w="4044245">
                  <a:extLst>
                    <a:ext uri="{9D8B030D-6E8A-4147-A177-3AD203B41FA5}">
                      <a16:colId xmlns:a16="http://schemas.microsoft.com/office/drawing/2014/main" val="246790738"/>
                    </a:ext>
                  </a:extLst>
                </a:gridCol>
              </a:tblGrid>
              <a:tr h="215134"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</a:rPr>
                        <a:t>DUDELANGE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</a:rPr>
                        <a:t>47 766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Nova" panose="020B0602020104020203" pitchFamily="34" charset="0"/>
                        </a:rPr>
                        <a:t>10%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104314"/>
                  </a:ext>
                </a:extLst>
              </a:tr>
            </a:tbl>
          </a:graphicData>
        </a:graphic>
      </p:graphicFrame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6DAA73CE-8DDF-7508-4336-2470DDF109F6}"/>
              </a:ext>
            </a:extLst>
          </p:cNvPr>
          <p:cNvGraphicFramePr>
            <a:graphicFrameLocks noGrp="1"/>
          </p:cNvGraphicFramePr>
          <p:nvPr/>
        </p:nvGraphicFramePr>
        <p:xfrm>
          <a:off x="1480927" y="5443721"/>
          <a:ext cx="8998605" cy="125730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768627">
                  <a:extLst>
                    <a:ext uri="{9D8B030D-6E8A-4147-A177-3AD203B41FA5}">
                      <a16:colId xmlns:a16="http://schemas.microsoft.com/office/drawing/2014/main" val="1649509846"/>
                    </a:ext>
                  </a:extLst>
                </a:gridCol>
                <a:gridCol w="2185733">
                  <a:extLst>
                    <a:ext uri="{9D8B030D-6E8A-4147-A177-3AD203B41FA5}">
                      <a16:colId xmlns:a16="http://schemas.microsoft.com/office/drawing/2014/main" val="805394121"/>
                    </a:ext>
                  </a:extLst>
                </a:gridCol>
                <a:gridCol w="4044245">
                  <a:extLst>
                    <a:ext uri="{9D8B030D-6E8A-4147-A177-3AD203B41FA5}">
                      <a16:colId xmlns:a16="http://schemas.microsoft.com/office/drawing/2014/main" val="865993902"/>
                    </a:ext>
                  </a:extLst>
                </a:gridCol>
              </a:tblGrid>
              <a:tr h="21513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>
                          <a:effectLst/>
                        </a:rPr>
                        <a:t>Brill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u="none" strike="noStrike" dirty="0">
                          <a:effectLst/>
                        </a:rPr>
                        <a:t>44 911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Nova" panose="020B0602020104020203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2913410"/>
                  </a:ext>
                </a:extLst>
              </a:tr>
              <a:tr h="21513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>
                          <a:effectLst/>
                        </a:rPr>
                        <a:t>Centre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>
                          <a:effectLst/>
                        </a:rPr>
                        <a:t>43 008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Gill Sans Nova" panose="020B0602020104020203" pitchFamily="34" charset="0"/>
                        </a:rPr>
                        <a:t>21%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79995465"/>
                  </a:ext>
                </a:extLst>
              </a:tr>
              <a:tr h="21513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>
                          <a:effectLst/>
                        </a:rPr>
                        <a:t>Tattebierg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42 063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Nova" panose="020B0602020104020203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99938696"/>
                  </a:ext>
                </a:extLst>
              </a:tr>
              <a:tr h="21513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>
                          <a:effectLst/>
                        </a:rPr>
                        <a:t>Schmelz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>
                          <a:effectLst/>
                        </a:rPr>
                        <a:t>41 204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Gill Sans Nova" panose="020B0602020104020203" pitchFamily="34" charset="0"/>
                        </a:rPr>
                        <a:t>21%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73734795"/>
                  </a:ext>
                </a:extLst>
              </a:tr>
              <a:tr h="21513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>
                          <a:effectLst/>
                        </a:rPr>
                        <a:t>Italie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38 159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Gill Sans Nova" panose="020B06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Gill Sans Nova" panose="020B0602020104020203" pitchFamily="34" charset="0"/>
                        </a:rPr>
                        <a:t>19%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19557810"/>
                  </a:ext>
                </a:extLst>
              </a:tr>
            </a:tbl>
          </a:graphicData>
        </a:graphic>
      </p:graphicFrame>
      <p:grpSp>
        <p:nvGrpSpPr>
          <p:cNvPr id="17" name="Group 13">
            <a:extLst>
              <a:ext uri="{FF2B5EF4-FFF2-40B4-BE49-F238E27FC236}">
                <a16:creationId xmlns:a16="http://schemas.microsoft.com/office/drawing/2014/main" id="{C120955E-A38B-8731-3AB9-8B696682E748}"/>
              </a:ext>
            </a:extLst>
          </p:cNvPr>
          <p:cNvGrpSpPr/>
          <p:nvPr/>
        </p:nvGrpSpPr>
        <p:grpSpPr>
          <a:xfrm>
            <a:off x="4417114" y="3514726"/>
            <a:ext cx="466313" cy="3186295"/>
            <a:chOff x="4178747" y="1909855"/>
            <a:chExt cx="284591" cy="4576266"/>
          </a:xfrm>
        </p:grpSpPr>
        <p:cxnSp>
          <p:nvCxnSpPr>
            <p:cNvPr id="18" name="Straight Arrow Connector 3">
              <a:extLst>
                <a:ext uri="{FF2B5EF4-FFF2-40B4-BE49-F238E27FC236}">
                  <a16:creationId xmlns:a16="http://schemas.microsoft.com/office/drawing/2014/main" id="{32FAF57C-FDB4-E02B-CBDB-59A13758AD40}"/>
                </a:ext>
              </a:extLst>
            </p:cNvPr>
            <p:cNvCxnSpPr/>
            <p:nvPr/>
          </p:nvCxnSpPr>
          <p:spPr>
            <a:xfrm flipH="1">
              <a:off x="4311973" y="2076226"/>
              <a:ext cx="1843" cy="4111087"/>
            </a:xfrm>
            <a:prstGeom prst="straightConnector1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8F39C6-8AD1-9322-C810-D043A14ECB9B}"/>
                </a:ext>
              </a:extLst>
            </p:cNvPr>
            <p:cNvSpPr/>
            <p:nvPr/>
          </p:nvSpPr>
          <p:spPr>
            <a:xfrm>
              <a:off x="4178747" y="1909855"/>
              <a:ext cx="275523" cy="1663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3200" dirty="0"/>
                <a:t>+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0A9055C-B6A8-135D-9C9C-19C66A138E14}"/>
                </a:ext>
              </a:extLst>
            </p:cNvPr>
            <p:cNvSpPr/>
            <p:nvPr/>
          </p:nvSpPr>
          <p:spPr>
            <a:xfrm>
              <a:off x="4178747" y="6187313"/>
              <a:ext cx="284591" cy="29880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3200" dirty="0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41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chier:Logo Commune Dudelange.png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" y="213672"/>
            <a:ext cx="892704" cy="9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5488" y="4536118"/>
            <a:ext cx="8957304" cy="5608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fr-FR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III. </a:t>
            </a:r>
            <a:r>
              <a:rPr lang="fr-BE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endParaRPr lang="fr-BE" sz="2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Espace réservé du texte 9">
            <a:extLst>
              <a:ext uri="{FF2B5EF4-FFF2-40B4-BE49-F238E27FC236}">
                <a16:creationId xmlns:a16="http://schemas.microsoft.com/office/drawing/2014/main" id="{D105EDF0-6A9A-FD93-CF5A-CA1FA776D231}"/>
              </a:ext>
            </a:extLst>
          </p:cNvPr>
          <p:cNvSpPr txBox="1">
            <a:spLocks/>
          </p:cNvSpPr>
          <p:nvPr/>
        </p:nvSpPr>
        <p:spPr>
          <a:xfrm>
            <a:off x="1055688" y="844544"/>
            <a:ext cx="7561262" cy="42386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  <a:defRPr sz="2800" b="1" spc="-1">
                <a:solidFill>
                  <a:schemeClr val="accent1"/>
                </a:solidFill>
                <a:latin typeface="Gill Sans Nov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Plan de la présentation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948827" y="1972836"/>
            <a:ext cx="9712803" cy="7573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37591" y="2181228"/>
            <a:ext cx="8937104" cy="5608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I. </a:t>
            </a:r>
            <a:r>
              <a:rPr lang="fr-BE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Présentation de l’Observatoire de Dudelange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5688" y="3330679"/>
            <a:ext cx="9632603" cy="5504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fr-FR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II. </a:t>
            </a:r>
            <a:r>
              <a:rPr lang="fr-FR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BE" sz="2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onstats</a:t>
            </a:r>
            <a:r>
              <a:rPr lang="fr-BE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transversaux et illustrations thématiques</a:t>
            </a:r>
          </a:p>
        </p:txBody>
      </p:sp>
    </p:spTree>
    <p:extLst>
      <p:ext uri="{BB962C8B-B14F-4D97-AF65-F5344CB8AC3E}">
        <p14:creationId xmlns:p14="http://schemas.microsoft.com/office/powerpoint/2010/main" val="1662141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chier:Logo Commune Dudelange.png —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" y="213672"/>
            <a:ext cx="892704" cy="9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3632" y="1369709"/>
            <a:ext cx="72872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3080">
              <a:spcAft>
                <a:spcPts val="900"/>
              </a:spcAft>
              <a:buClr>
                <a:srgbClr val="000000"/>
              </a:buClr>
              <a:buFont typeface="Arial"/>
              <a:buChar char="•"/>
            </a:pPr>
            <a:r>
              <a:rPr lang="fr-FR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enjeux forts sur l’accès au logement </a:t>
            </a:r>
          </a:p>
          <a:p>
            <a:pPr marL="800280" lvl="1" indent="-343080">
              <a:spcAft>
                <a:spcPts val="9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fr-FR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marché  immobilier résidentiel qui flambe</a:t>
            </a:r>
          </a:p>
          <a:p>
            <a:pPr marL="800280" lvl="1" indent="-343080">
              <a:spcAft>
                <a:spcPts val="9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fr-FR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enjeux forts sur l’accès au logement : une pression sur l’offre « abordable » qui s’accentue  </a:t>
            </a:r>
          </a:p>
          <a:p>
            <a:pPr marL="343080" indent="-343080">
              <a:spcAft>
                <a:spcPts val="9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endParaRPr lang="fr-FR" sz="22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>
              <a:spcAft>
                <a:spcPts val="9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endParaRPr lang="fr-FR" sz="22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46" y="3169910"/>
            <a:ext cx="1868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b="1" i="1" dirty="0"/>
              <a:t>Evolution des loyers annoncés des appartements de 2010 à 2024 à Dudelange et dans la région Sud</a:t>
            </a:r>
            <a:endParaRPr lang="fr-FR" sz="1600" b="1" i="1" dirty="0"/>
          </a:p>
        </p:txBody>
      </p:sp>
      <p:pic>
        <p:nvPicPr>
          <p:cNvPr id="3" name="Picture 2" descr="A map of a city with colored circles&#10;&#10;AI-generated content may be incorrect.">
            <a:extLst>
              <a:ext uri="{FF2B5EF4-FFF2-40B4-BE49-F238E27FC236}">
                <a16:creationId xmlns:a16="http://schemas.microsoft.com/office/drawing/2014/main" id="{711C6A50-87E0-D0E6-EBDF-5C3DE0EA08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0" y="914694"/>
            <a:ext cx="4206240" cy="5943305"/>
          </a:xfrm>
          <a:prstGeom prst="rect">
            <a:avLst/>
          </a:prstGeom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02E7AC54-AAF4-5243-0A1E-02E1CFDF9741}"/>
              </a:ext>
            </a:extLst>
          </p:cNvPr>
          <p:cNvSpPr txBox="1">
            <a:spLocks/>
          </p:cNvSpPr>
          <p:nvPr/>
        </p:nvSpPr>
        <p:spPr>
          <a:xfrm>
            <a:off x="1003914" y="295349"/>
            <a:ext cx="7065132" cy="4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</a:rPr>
              <a:t>Constat </a:t>
            </a:r>
            <a:r>
              <a:rPr lang="fr-BE" sz="3200" b="1" spc="-1" dirty="0">
                <a:solidFill>
                  <a:schemeClr val="accent1"/>
                </a:solidFill>
              </a:rPr>
              <a:t>4</a:t>
            </a:r>
            <a:r>
              <a:rPr lang="fr-BE" b="1" spc="-1" dirty="0">
                <a:solidFill>
                  <a:schemeClr val="accent1"/>
                </a:solidFill>
              </a:rPr>
              <a:t> : Des besoins sociaux diversifiés appelant des réponses locales </a:t>
            </a:r>
            <a:endParaRPr lang="fr-FR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876D1-A49C-2A9C-111C-063F97823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982" y="3086525"/>
            <a:ext cx="5559291" cy="34761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549D4D-9F81-E418-F7FE-B42F3CC379DF}"/>
              </a:ext>
            </a:extLst>
          </p:cNvPr>
          <p:cNvSpPr txBox="1"/>
          <p:nvPr/>
        </p:nvSpPr>
        <p:spPr>
          <a:xfrm>
            <a:off x="37632" y="5303056"/>
            <a:ext cx="19325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74747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Source : Annonces immobilières, Ministère du Logement - Observatoire de l'Habitat, en collaboration avec le portail immobilier IMMOTOP.LU.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2308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chier:Logo Commune Dudelange.png —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" y="213672"/>
            <a:ext cx="892704" cy="9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749" y="1411512"/>
            <a:ext cx="115286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3080">
              <a:spcAft>
                <a:spcPts val="900"/>
              </a:spcAft>
              <a:buClr>
                <a:srgbClr val="000000"/>
              </a:buClr>
              <a:buFont typeface="Arial"/>
              <a:buChar char="•"/>
            </a:pPr>
            <a:r>
              <a:rPr lang="fr-FR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L’office social, intervenant de proximité prépondérant auprès des populations fragilisées </a:t>
            </a:r>
            <a:endParaRPr lang="fr-FR" sz="2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6786" y="1896089"/>
            <a:ext cx="61887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600" b="1" i="1" dirty="0"/>
              <a:t>Répartition des demandeurs selon le quartier de résidence (2024)</a:t>
            </a:r>
            <a:endParaRPr lang="fr-FR" sz="1600" b="1" i="1" dirty="0"/>
          </a:p>
        </p:txBody>
      </p:sp>
      <p:sp>
        <p:nvSpPr>
          <p:cNvPr id="7" name="Rectangle 6"/>
          <p:cNvSpPr/>
          <p:nvPr/>
        </p:nvSpPr>
        <p:spPr>
          <a:xfrm rot="10800000" flipV="1">
            <a:off x="21749" y="2651806"/>
            <a:ext cx="568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b="1" i="1" dirty="0"/>
              <a:t>Répartition des prestations de l’Office social par type (2024)</a:t>
            </a:r>
            <a:endParaRPr lang="fr-FR" sz="1600" b="1" i="1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45644"/>
              </p:ext>
            </p:extLst>
          </p:nvPr>
        </p:nvGraphicFramePr>
        <p:xfrm>
          <a:off x="5814575" y="2290063"/>
          <a:ext cx="6290071" cy="4214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Graphique 456235654">
            <a:extLst>
              <a:ext uri="{FF2B5EF4-FFF2-40B4-BE49-F238E27FC236}">
                <a16:creationId xmlns:a16="http://schemas.microsoft.com/office/drawing/2014/main" id="{137928D3-1246-E84A-0158-8FBE36D7E5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597249"/>
              </p:ext>
            </p:extLst>
          </p:nvPr>
        </p:nvGraphicFramePr>
        <p:xfrm>
          <a:off x="87354" y="3097741"/>
          <a:ext cx="5508227" cy="3180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PlaceHolder 1">
            <a:extLst>
              <a:ext uri="{FF2B5EF4-FFF2-40B4-BE49-F238E27FC236}">
                <a16:creationId xmlns:a16="http://schemas.microsoft.com/office/drawing/2014/main" id="{B349EFD9-D269-DF36-8D91-1D3A6518885F}"/>
              </a:ext>
            </a:extLst>
          </p:cNvPr>
          <p:cNvSpPr txBox="1">
            <a:spLocks/>
          </p:cNvSpPr>
          <p:nvPr/>
        </p:nvSpPr>
        <p:spPr>
          <a:xfrm>
            <a:off x="1109162" y="317332"/>
            <a:ext cx="8156758" cy="4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</a:rPr>
              <a:t>Constat </a:t>
            </a:r>
            <a:r>
              <a:rPr lang="fr-BE" sz="3200" b="1" spc="-1" dirty="0">
                <a:solidFill>
                  <a:schemeClr val="accent1"/>
                </a:solidFill>
              </a:rPr>
              <a:t>4</a:t>
            </a:r>
            <a:r>
              <a:rPr lang="fr-BE" b="1" spc="-1" dirty="0">
                <a:solidFill>
                  <a:schemeClr val="accent1"/>
                </a:solidFill>
              </a:rPr>
              <a:t> : Des besoins sociaux diversifiés appelant des réponses locales </a:t>
            </a:r>
            <a:endParaRPr lang="fr-FR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3673EA-DF3B-3357-5F50-14C341BB8549}"/>
              </a:ext>
            </a:extLst>
          </p:cNvPr>
          <p:cNvSpPr txBox="1"/>
          <p:nvPr/>
        </p:nvSpPr>
        <p:spPr>
          <a:xfrm>
            <a:off x="5711349" y="6539897"/>
            <a:ext cx="61141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2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Source : Office social de Dudelange 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BDB46A-CA45-1548-B4D3-E9CAB46A1F47}"/>
              </a:ext>
            </a:extLst>
          </p:cNvPr>
          <p:cNvSpPr txBox="1"/>
          <p:nvPr/>
        </p:nvSpPr>
        <p:spPr>
          <a:xfrm>
            <a:off x="-3402" y="6366290"/>
            <a:ext cx="61141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2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Source : Office social de Dudelange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35602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B280E-1A05-F813-41F3-AFD5F540F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chier:Logo Commune Dudelange.png — Wikipédia">
            <a:extLst>
              <a:ext uri="{FF2B5EF4-FFF2-40B4-BE49-F238E27FC236}">
                <a16:creationId xmlns:a16="http://schemas.microsoft.com/office/drawing/2014/main" id="{DBF0D38D-D092-77CF-B7CA-1DFB40611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" y="213672"/>
            <a:ext cx="892704" cy="9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60DB9F09-E16D-7929-641C-A529719F8010}"/>
              </a:ext>
            </a:extLst>
          </p:cNvPr>
          <p:cNvSpPr txBox="1">
            <a:spLocks/>
          </p:cNvSpPr>
          <p:nvPr/>
        </p:nvSpPr>
        <p:spPr>
          <a:xfrm>
            <a:off x="895802" y="353210"/>
            <a:ext cx="9162598" cy="4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</a:rPr>
              <a:t>Constat </a:t>
            </a:r>
            <a:r>
              <a:rPr lang="fr-BE" sz="3200" b="1" spc="-1" dirty="0">
                <a:solidFill>
                  <a:schemeClr val="accent1"/>
                </a:solidFill>
              </a:rPr>
              <a:t>4</a:t>
            </a:r>
            <a:r>
              <a:rPr lang="fr-BE" b="1" spc="-1" dirty="0">
                <a:solidFill>
                  <a:schemeClr val="accent1"/>
                </a:solidFill>
              </a:rPr>
              <a:t> : Des besoins sociaux diversifiés appelant des réponses locales </a:t>
            </a:r>
            <a:endParaRPr lang="fr-FR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Rectangle 5"/>
          <p:cNvSpPr/>
          <p:nvPr/>
        </p:nvSpPr>
        <p:spPr>
          <a:xfrm>
            <a:off x="304800" y="1665314"/>
            <a:ext cx="7914640" cy="14723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fr-FR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adaptation des services « essentiels » à la population…</a:t>
            </a:r>
            <a:br>
              <a:rPr lang="fr-FR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de nombreux projets à venir</a:t>
            </a:r>
          </a:p>
          <a:p>
            <a:pPr marL="343080" indent="-34308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endParaRPr lang="fr-FR" sz="24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endParaRPr lang="fr-FR" sz="24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fr-FR" sz="2400" b="1" spc="-1" dirty="0">
                <a:latin typeface="Calibri" panose="020F0502020204030204" pitchFamily="34" charset="0"/>
                <a:cs typeface="Calibri" panose="020F0502020204030204" pitchFamily="34" charset="0"/>
              </a:rPr>
              <a:t>Un tissu associatif dense et diversifié</a:t>
            </a:r>
          </a:p>
          <a:p>
            <a:pPr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endParaRPr lang="fr-FR" sz="24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A map of a city with different colored circles&#10;&#10;AI-generated content may be incorrect.">
            <a:extLst>
              <a:ext uri="{FF2B5EF4-FFF2-40B4-BE49-F238E27FC236}">
                <a16:creationId xmlns:a16="http://schemas.microsoft.com/office/drawing/2014/main" id="{F9CFE4A1-1E06-4855-68AD-AAAD4095A3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3115" r="4570" b="3556"/>
          <a:stretch/>
        </p:blipFill>
        <p:spPr>
          <a:xfrm>
            <a:off x="8334360" y="1301514"/>
            <a:ext cx="3770285" cy="54853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714951-1246-73D3-90FD-F7F62DA7F1D9}"/>
              </a:ext>
            </a:extLst>
          </p:cNvPr>
          <p:cNvSpPr txBox="1"/>
          <p:nvPr/>
        </p:nvSpPr>
        <p:spPr>
          <a:xfrm>
            <a:off x="2291060" y="2456163"/>
            <a:ext cx="61417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fr-BE" sz="2000" spc="-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Adaptation des infrastructures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fr-BE" sz="2000" spc="-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BE" sz="2000" spc="-1" dirty="0">
                <a:latin typeface="Calibri" panose="020F0502020204030204" pitchFamily="34" charset="0"/>
                <a:cs typeface="Calibri" panose="020F0502020204030204" pitchFamily="34" charset="0"/>
              </a:rPr>
              <a:t>Enjeux d’anticipation des besoins</a:t>
            </a:r>
            <a:endParaRPr lang="fr-FR" sz="2000" spc="-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546C14-8091-18DF-4183-46AC215D0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023456"/>
            <a:ext cx="7859870" cy="27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81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F8995-CF6E-B480-00A7-7FC10B1F6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chier:Logo Commune Dudelange.png — Wikipédia">
            <a:extLst>
              <a:ext uri="{FF2B5EF4-FFF2-40B4-BE49-F238E27FC236}">
                <a16:creationId xmlns:a16="http://schemas.microsoft.com/office/drawing/2014/main" id="{663960D8-6CA7-CB01-FB10-05FA5D6B1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" y="213672"/>
            <a:ext cx="892704" cy="9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E8BB61-4C8E-46E6-748E-C460822CFE87}"/>
              </a:ext>
            </a:extLst>
          </p:cNvPr>
          <p:cNvSpPr/>
          <p:nvPr/>
        </p:nvSpPr>
        <p:spPr>
          <a:xfrm>
            <a:off x="9815209" y="213672"/>
            <a:ext cx="1984443" cy="627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aceHolder 1">
            <a:extLst>
              <a:ext uri="{FF2B5EF4-FFF2-40B4-BE49-F238E27FC236}">
                <a16:creationId xmlns:a16="http://schemas.microsoft.com/office/drawing/2014/main" id="{97AA3685-7D2F-0DE0-5410-29F189E8902D}"/>
              </a:ext>
            </a:extLst>
          </p:cNvPr>
          <p:cNvSpPr txBox="1">
            <a:spLocks/>
          </p:cNvSpPr>
          <p:nvPr/>
        </p:nvSpPr>
        <p:spPr>
          <a:xfrm>
            <a:off x="1205108" y="459913"/>
            <a:ext cx="10265532" cy="4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</a:rPr>
              <a:t>Constat 5 : </a:t>
            </a:r>
            <a:br>
              <a:rPr lang="fr-BE" b="1" spc="-1" dirty="0">
                <a:solidFill>
                  <a:schemeClr val="accent1"/>
                </a:solidFill>
              </a:rPr>
            </a:br>
            <a:r>
              <a:rPr lang="fr-BE" b="1" spc="-1" dirty="0">
                <a:solidFill>
                  <a:schemeClr val="accent1"/>
                </a:solidFill>
              </a:rPr>
              <a:t>Une transition écologique et énergétique à poursuivre</a:t>
            </a:r>
            <a:endParaRPr lang="fr-FR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21" name="Picture 456235672">
            <a:extLst>
              <a:ext uri="{FF2B5EF4-FFF2-40B4-BE49-F238E27FC236}">
                <a16:creationId xmlns:a16="http://schemas.microsoft.com/office/drawing/2014/main" id="{04540918-69A3-64FA-4912-FE09BFD11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40" y="3198438"/>
            <a:ext cx="4972132" cy="28149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A140F5-A2F2-6728-9DCF-0A2664BA72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" t="12180" r="6992" b="4985"/>
          <a:stretch/>
        </p:blipFill>
        <p:spPr>
          <a:xfrm>
            <a:off x="260949" y="2050891"/>
            <a:ext cx="2703711" cy="36712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B616E8-837E-B5C6-3CFA-AEED0D238AAD}"/>
              </a:ext>
            </a:extLst>
          </p:cNvPr>
          <p:cNvSpPr txBox="1"/>
          <p:nvPr/>
        </p:nvSpPr>
        <p:spPr>
          <a:xfrm>
            <a:off x="6826840" y="2504172"/>
            <a:ext cx="51042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400" b="1" i="1" dirty="0">
                <a:solidFill>
                  <a:srgbClr val="393939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Moyenne annuelle de N02 (µg/m3) mesurées à Dudelange entre 2019 et 2022</a:t>
            </a:r>
            <a:endParaRPr lang="en-US" sz="1400" b="1" i="1" dirty="0">
              <a:solidFill>
                <a:srgbClr val="393939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5D50F8-DA06-B0B4-3921-F703B5C1B80D}"/>
              </a:ext>
            </a:extLst>
          </p:cNvPr>
          <p:cNvSpPr txBox="1"/>
          <p:nvPr/>
        </p:nvSpPr>
        <p:spPr>
          <a:xfrm>
            <a:off x="260949" y="5905663"/>
            <a:ext cx="14382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400" b="1" i="1" dirty="0">
                <a:solidFill>
                  <a:srgbClr val="393939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Bruit au cours d’une journée à Dudelange</a:t>
            </a:r>
            <a:endParaRPr lang="en-US" sz="1400" b="1" i="1" dirty="0">
              <a:solidFill>
                <a:srgbClr val="393939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0891464F-D0CD-6F95-FF81-ED500A79EB9E}"/>
              </a:ext>
            </a:extLst>
          </p:cNvPr>
          <p:cNvSpPr/>
          <p:nvPr/>
        </p:nvSpPr>
        <p:spPr>
          <a:xfrm>
            <a:off x="966870" y="1465915"/>
            <a:ext cx="10742008" cy="3280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fr-FR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nuisances à surveiller et maitriser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F1772A-7836-F998-9B52-AD85838868E4}"/>
              </a:ext>
            </a:extLst>
          </p:cNvPr>
          <p:cNvSpPr txBox="1"/>
          <p:nvPr/>
        </p:nvSpPr>
        <p:spPr>
          <a:xfrm>
            <a:off x="6826840" y="6121088"/>
            <a:ext cx="60937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Source : Administration de l’environnement, Ville de Dudelange</a:t>
            </a:r>
            <a:endParaRPr lang="en-US" sz="1200" dirty="0"/>
          </a:p>
        </p:txBody>
      </p:sp>
      <p:pic>
        <p:nvPicPr>
          <p:cNvPr id="5" name="Picture 4" descr="A map of a city&#10;&#10;AI-generated content may be incorrect.">
            <a:extLst>
              <a:ext uri="{FF2B5EF4-FFF2-40B4-BE49-F238E27FC236}">
                <a16:creationId xmlns:a16="http://schemas.microsoft.com/office/drawing/2014/main" id="{3FFFD6B1-8BDA-B516-B814-6B8E7BB68A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t="2192" r="4617" b="2020"/>
          <a:stretch/>
        </p:blipFill>
        <p:spPr>
          <a:xfrm>
            <a:off x="3295981" y="1916499"/>
            <a:ext cx="3281498" cy="48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10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75345-7F70-EBF4-2C7B-0CDC0A97B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chier:Logo Commune Dudelange.png — Wikipédia">
            <a:extLst>
              <a:ext uri="{FF2B5EF4-FFF2-40B4-BE49-F238E27FC236}">
                <a16:creationId xmlns:a16="http://schemas.microsoft.com/office/drawing/2014/main" id="{9C8DC14F-169B-DC08-53ED-871818EE2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" y="213672"/>
            <a:ext cx="892704" cy="9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8B2495-34EC-60E5-58AC-62F9A6903938}"/>
              </a:ext>
            </a:extLst>
          </p:cNvPr>
          <p:cNvSpPr/>
          <p:nvPr/>
        </p:nvSpPr>
        <p:spPr>
          <a:xfrm>
            <a:off x="9815209" y="213672"/>
            <a:ext cx="1984443" cy="627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aceHolder 1">
            <a:extLst>
              <a:ext uri="{FF2B5EF4-FFF2-40B4-BE49-F238E27FC236}">
                <a16:creationId xmlns:a16="http://schemas.microsoft.com/office/drawing/2014/main" id="{514915B4-9DE8-042B-A927-7EA5D42B2CD6}"/>
              </a:ext>
            </a:extLst>
          </p:cNvPr>
          <p:cNvSpPr txBox="1">
            <a:spLocks/>
          </p:cNvSpPr>
          <p:nvPr/>
        </p:nvSpPr>
        <p:spPr>
          <a:xfrm>
            <a:off x="1205108" y="459913"/>
            <a:ext cx="10265532" cy="4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</a:rPr>
              <a:t>Constat 5 : </a:t>
            </a:r>
            <a:br>
              <a:rPr lang="fr-BE" b="1" spc="-1" dirty="0">
                <a:solidFill>
                  <a:schemeClr val="accent1"/>
                </a:solidFill>
              </a:rPr>
            </a:br>
            <a:r>
              <a:rPr lang="fr-BE" b="1" spc="-1" dirty="0">
                <a:solidFill>
                  <a:schemeClr val="accent1"/>
                </a:solidFill>
              </a:rPr>
              <a:t>Une transition écologique et énergétique à poursuivre</a:t>
            </a:r>
            <a:endParaRPr lang="fr-FR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F58C6A-54EA-7F56-FDF8-2F34B1F56D39}"/>
              </a:ext>
            </a:extLst>
          </p:cNvPr>
          <p:cNvSpPr txBox="1"/>
          <p:nvPr/>
        </p:nvSpPr>
        <p:spPr>
          <a:xfrm>
            <a:off x="369745" y="2200081"/>
            <a:ext cx="55289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 i="1">
                <a:solidFill>
                  <a:srgbClr val="393939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defRPr>
            </a:lvl1pPr>
          </a:lstStyle>
          <a:p>
            <a:r>
              <a:rPr lang="fr-BE" dirty="0"/>
              <a:t>Évolution de la part des déchets triés-valorisés et de la part des déchets résiduels à Dudelange (2010-2023).</a:t>
            </a:r>
            <a:endParaRPr lang="en-US" dirty="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9948D672-B55C-88FE-8213-4873037FDA9F}"/>
              </a:ext>
            </a:extLst>
          </p:cNvPr>
          <p:cNvSpPr/>
          <p:nvPr/>
        </p:nvSpPr>
        <p:spPr>
          <a:xfrm>
            <a:off x="108945" y="1436535"/>
            <a:ext cx="11974110" cy="3280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fr-FR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Réduire les déchets ménagers </a:t>
            </a:r>
            <a:r>
              <a:rPr lang="fr-FR" sz="2400" b="1" spc="-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la consommation </a:t>
            </a:r>
            <a:r>
              <a:rPr lang="fr-FR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énergétique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F3008-3133-03EA-C22B-B4711F62D87E}"/>
              </a:ext>
            </a:extLst>
          </p:cNvPr>
          <p:cNvSpPr txBox="1"/>
          <p:nvPr/>
        </p:nvSpPr>
        <p:spPr>
          <a:xfrm>
            <a:off x="87355" y="6249603"/>
            <a:ext cx="6093724" cy="293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Aft>
                <a:spcPts val="1260"/>
              </a:spcAft>
            </a:pPr>
            <a:r>
              <a:rPr lang="fr-FR" sz="1200" dirty="0">
                <a:solidFill>
                  <a:srgbClr val="74747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Source : Ville de Dudelange</a:t>
            </a:r>
            <a:endParaRPr lang="en-US" sz="1200" dirty="0">
              <a:solidFill>
                <a:srgbClr val="747474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E4A2F0-8E4A-B9C4-F653-736845E3A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41" y="2841776"/>
            <a:ext cx="5541744" cy="315190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6C51436-B5A5-A052-CA4B-7D1C2FACD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315765"/>
              </p:ext>
            </p:extLst>
          </p:nvPr>
        </p:nvGraphicFramePr>
        <p:xfrm>
          <a:off x="6096000" y="2480459"/>
          <a:ext cx="5956167" cy="4061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7023">
                  <a:extLst>
                    <a:ext uri="{9D8B030D-6E8A-4147-A177-3AD203B41FA5}">
                      <a16:colId xmlns:a16="http://schemas.microsoft.com/office/drawing/2014/main" val="3300756422"/>
                    </a:ext>
                  </a:extLst>
                </a:gridCol>
                <a:gridCol w="683172">
                  <a:extLst>
                    <a:ext uri="{9D8B030D-6E8A-4147-A177-3AD203B41FA5}">
                      <a16:colId xmlns:a16="http://schemas.microsoft.com/office/drawing/2014/main" val="1381126600"/>
                    </a:ext>
                  </a:extLst>
                </a:gridCol>
                <a:gridCol w="641130">
                  <a:extLst>
                    <a:ext uri="{9D8B030D-6E8A-4147-A177-3AD203B41FA5}">
                      <a16:colId xmlns:a16="http://schemas.microsoft.com/office/drawing/2014/main" val="3990324674"/>
                    </a:ext>
                  </a:extLst>
                </a:gridCol>
                <a:gridCol w="903890">
                  <a:extLst>
                    <a:ext uri="{9D8B030D-6E8A-4147-A177-3AD203B41FA5}">
                      <a16:colId xmlns:a16="http://schemas.microsoft.com/office/drawing/2014/main" val="112485868"/>
                    </a:ext>
                  </a:extLst>
                </a:gridCol>
                <a:gridCol w="762988">
                  <a:extLst>
                    <a:ext uri="{9D8B030D-6E8A-4147-A177-3AD203B41FA5}">
                      <a16:colId xmlns:a16="http://schemas.microsoft.com/office/drawing/2014/main" val="2056092469"/>
                    </a:ext>
                  </a:extLst>
                </a:gridCol>
                <a:gridCol w="514429">
                  <a:extLst>
                    <a:ext uri="{9D8B030D-6E8A-4147-A177-3AD203B41FA5}">
                      <a16:colId xmlns:a16="http://schemas.microsoft.com/office/drawing/2014/main" val="3878408600"/>
                    </a:ext>
                  </a:extLst>
                </a:gridCol>
                <a:gridCol w="624955">
                  <a:extLst>
                    <a:ext uri="{9D8B030D-6E8A-4147-A177-3AD203B41FA5}">
                      <a16:colId xmlns:a16="http://schemas.microsoft.com/office/drawing/2014/main" val="510911055"/>
                    </a:ext>
                  </a:extLst>
                </a:gridCol>
                <a:gridCol w="588580">
                  <a:extLst>
                    <a:ext uri="{9D8B030D-6E8A-4147-A177-3AD203B41FA5}">
                      <a16:colId xmlns:a16="http://schemas.microsoft.com/office/drawing/2014/main" val="112289817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b="0" dirty="0">
                          <a:effectLst/>
                        </a:rPr>
                        <a:t>Lieu de résidence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b="0" dirty="0">
                          <a:effectLst/>
                        </a:rPr>
                        <a:t>Mazout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b="0" dirty="0">
                          <a:effectLst/>
                        </a:rPr>
                        <a:t>Gaz naturel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b="0" dirty="0">
                          <a:effectLst/>
                        </a:rPr>
                        <a:t>Électricité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b="0" dirty="0">
                          <a:effectLst/>
                        </a:rPr>
                        <a:t>Pompe à chaleur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b="0" dirty="0">
                          <a:effectLst/>
                        </a:rPr>
                        <a:t>Bois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b="0" dirty="0">
                          <a:effectLst/>
                        </a:rPr>
                        <a:t>Pellets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b="0" dirty="0">
                          <a:effectLst/>
                        </a:rPr>
                        <a:t>Autre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extLst>
                  <a:ext uri="{0D108BD9-81ED-4DB2-BD59-A6C34878D82A}">
                    <a16:rowId xmlns:a16="http://schemas.microsoft.com/office/drawing/2014/main" val="39806555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b="0" dirty="0" err="1">
                          <a:effectLst/>
                        </a:rPr>
                        <a:t>Käerjeng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15,9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77,9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2,2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2,2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0,5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0,3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1,1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extLst>
                  <a:ext uri="{0D108BD9-81ED-4DB2-BD59-A6C34878D82A}">
                    <a16:rowId xmlns:a16="http://schemas.microsoft.com/office/drawing/2014/main" val="70853174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b="0" dirty="0">
                          <a:effectLst/>
                        </a:rPr>
                        <a:t>Bettembourg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7,2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87,0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2,8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1,9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0,1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0,2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0,8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extLst>
                  <a:ext uri="{0D108BD9-81ED-4DB2-BD59-A6C34878D82A}">
                    <a16:rowId xmlns:a16="http://schemas.microsoft.com/office/drawing/2014/main" val="9384415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Differdange</a:t>
                      </a:r>
                      <a:endParaRPr lang="en-US" sz="14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113" marR="65113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113" marR="6511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84,6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113" marR="6511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113" marR="6511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113" marR="6511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113" marR="6511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113" marR="6511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113" marR="6511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22797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b="0" dirty="0">
                          <a:effectLst/>
                        </a:rPr>
                        <a:t>Dudelange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3,7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86,8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3,7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2,3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0,4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2,4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0,8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088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b="0" dirty="0">
                          <a:effectLst/>
                        </a:rPr>
                        <a:t>Esch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4,0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84,5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9,3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0,9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0,1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0,0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1,1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extLst>
                  <a:ext uri="{0D108BD9-81ED-4DB2-BD59-A6C34878D82A}">
                    <a16:rowId xmlns:a16="http://schemas.microsoft.com/office/drawing/2014/main" val="21279195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b="0">
                          <a:effectLst/>
                        </a:rPr>
                        <a:t>Kayl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6,9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86,5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3,3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1,4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0,2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0,5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1,3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extLst>
                  <a:ext uri="{0D108BD9-81ED-4DB2-BD59-A6C34878D82A}">
                    <a16:rowId xmlns:a16="http://schemas.microsoft.com/office/drawing/2014/main" val="31499767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b="0" dirty="0" err="1">
                          <a:effectLst/>
                        </a:rPr>
                        <a:t>Mondercange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17,3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75,9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3,4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2,0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0,4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0,3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0,6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extLst>
                  <a:ext uri="{0D108BD9-81ED-4DB2-BD59-A6C34878D82A}">
                    <a16:rowId xmlns:a16="http://schemas.microsoft.com/office/drawing/2014/main" val="3366891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b="0">
                          <a:effectLst/>
                        </a:rPr>
                        <a:t>Pétange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5,1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90,4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2,2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1,1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0,2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0,3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0,6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extLst>
                  <a:ext uri="{0D108BD9-81ED-4DB2-BD59-A6C34878D82A}">
                    <a16:rowId xmlns:a16="http://schemas.microsoft.com/office/drawing/2014/main" val="32612401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b="0" dirty="0">
                          <a:effectLst/>
                        </a:rPr>
                        <a:t>Rumelange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3,1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91,6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2,8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0,3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0,0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0,2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2,0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extLst>
                  <a:ext uri="{0D108BD9-81ED-4DB2-BD59-A6C34878D82A}">
                    <a16:rowId xmlns:a16="http://schemas.microsoft.com/office/drawing/2014/main" val="41885805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b="0" dirty="0">
                          <a:effectLst/>
                        </a:rPr>
                        <a:t>Sanem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6,7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83,0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7,2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1,8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0,1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0,1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1,1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extLst>
                  <a:ext uri="{0D108BD9-81ED-4DB2-BD59-A6C34878D82A}">
                    <a16:rowId xmlns:a16="http://schemas.microsoft.com/office/drawing/2014/main" val="39378744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b="0" dirty="0">
                          <a:effectLst/>
                        </a:rPr>
                        <a:t>Schifflange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2,5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91,4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4,3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0,8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0,1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0,1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0,7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/>
                </a:tc>
                <a:extLst>
                  <a:ext uri="{0D108BD9-81ED-4DB2-BD59-A6C34878D82A}">
                    <a16:rowId xmlns:a16="http://schemas.microsoft.com/office/drawing/2014/main" val="39381484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b="0" dirty="0">
                          <a:effectLst/>
                        </a:rPr>
                        <a:t>Grand-Duché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27,8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59,2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5,4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3,9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0,9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1,5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1,4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1264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b="0" dirty="0">
                          <a:effectLst/>
                        </a:rPr>
                        <a:t>Région SUD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6,1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85,5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5,1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>
                          <a:effectLst/>
                        </a:rPr>
                        <a:t>1,4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0,2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0,7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660"/>
                        </a:spcAft>
                        <a:buNone/>
                      </a:pPr>
                      <a:r>
                        <a:rPr lang="fr-BE" sz="1400" dirty="0">
                          <a:effectLst/>
                        </a:rPr>
                        <a:t>1,0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113" marR="6511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1061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5B1B0D5-7B6A-DED9-A28C-E4FAAAEC2C5B}"/>
              </a:ext>
            </a:extLst>
          </p:cNvPr>
          <p:cNvSpPr txBox="1"/>
          <p:nvPr/>
        </p:nvSpPr>
        <p:spPr>
          <a:xfrm>
            <a:off x="5661488" y="1918031"/>
            <a:ext cx="6637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400" b="1" i="1" dirty="0">
                <a:solidFill>
                  <a:srgbClr val="393939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Répartition en valeurs relatives (% des ménages ayant répondu au RP 2021) des sources d’énergies principales utilisées pour le chauffage domestique</a:t>
            </a:r>
            <a:endParaRPr lang="en-US" sz="14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ED3CA0-EBF8-51B6-641D-353369044D9F}"/>
              </a:ext>
            </a:extLst>
          </p:cNvPr>
          <p:cNvSpPr txBox="1"/>
          <p:nvPr/>
        </p:nvSpPr>
        <p:spPr>
          <a:xfrm>
            <a:off x="5969219" y="6581001"/>
            <a:ext cx="62097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2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Source : STATEC, 2021</a:t>
            </a:r>
            <a:endParaRPr lang="en-US" sz="12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37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chier:Logo Commune Dudelange.png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" y="213672"/>
            <a:ext cx="892704" cy="9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9">
            <a:extLst>
              <a:ext uri="{FF2B5EF4-FFF2-40B4-BE49-F238E27FC236}">
                <a16:creationId xmlns:a16="http://schemas.microsoft.com/office/drawing/2014/main" id="{D105EDF0-6A9A-FD93-CF5A-CA1FA776D231}"/>
              </a:ext>
            </a:extLst>
          </p:cNvPr>
          <p:cNvSpPr txBox="1">
            <a:spLocks/>
          </p:cNvSpPr>
          <p:nvPr/>
        </p:nvSpPr>
        <p:spPr>
          <a:xfrm>
            <a:off x="1055688" y="844544"/>
            <a:ext cx="7561262" cy="42386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  <a:defRPr sz="2800" b="1" spc="-1">
                <a:solidFill>
                  <a:schemeClr val="accent1"/>
                </a:solidFill>
                <a:latin typeface="Gill Sans Nov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Plan de la présentation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63798" y="4367292"/>
            <a:ext cx="9712803" cy="7573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37591" y="2181228"/>
            <a:ext cx="8937104" cy="5608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I. </a:t>
            </a:r>
            <a:r>
              <a:rPr lang="fr-BE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Présentation de l’Observatoire de Dudelange</a:t>
            </a:r>
            <a:endParaRPr lang="fr-FR" sz="2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5688" y="3298780"/>
            <a:ext cx="9632603" cy="5504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fr-FR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II. </a:t>
            </a:r>
            <a:r>
              <a:rPr lang="fr-FR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BE" sz="2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onstats</a:t>
            </a:r>
            <a:r>
              <a:rPr lang="fr-BE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transversaux et illustrations thématiques</a:t>
            </a:r>
          </a:p>
        </p:txBody>
      </p:sp>
      <p:sp>
        <p:nvSpPr>
          <p:cNvPr id="9" name="Rectangle 8"/>
          <p:cNvSpPr/>
          <p:nvPr/>
        </p:nvSpPr>
        <p:spPr>
          <a:xfrm>
            <a:off x="975488" y="4536118"/>
            <a:ext cx="8957304" cy="5608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III. </a:t>
            </a:r>
            <a:r>
              <a:rPr lang="fr-BE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Perspectives</a:t>
            </a:r>
          </a:p>
        </p:txBody>
      </p:sp>
    </p:spTree>
    <p:extLst>
      <p:ext uri="{BB962C8B-B14F-4D97-AF65-F5344CB8AC3E}">
        <p14:creationId xmlns:p14="http://schemas.microsoft.com/office/powerpoint/2010/main" val="1595155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5"/>
          <p:cNvSpPr/>
          <p:nvPr/>
        </p:nvSpPr>
        <p:spPr>
          <a:xfrm>
            <a:off x="1140864" y="1486081"/>
            <a:ext cx="9957196" cy="91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800280" lvl="2" indent="-34308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endParaRPr lang="fr-BE" sz="2400" b="1" spc="-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600"/>
              </a:spcBef>
            </a:pPr>
            <a:endParaRPr lang="fr-B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600"/>
              </a:spcBef>
            </a:pPr>
            <a:r>
              <a:rPr lang="fr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Clr>
                <a:srgbClr val="000000"/>
              </a:buClr>
            </a:pPr>
            <a:endParaRPr lang="fr-BE" sz="2400" spc="-1" dirty="0">
              <a:solidFill>
                <a:schemeClr val="dk1"/>
              </a:solidFill>
            </a:endParaRPr>
          </a:p>
          <a:p>
            <a:pPr marL="343080" indent="-343080">
              <a:buClr>
                <a:srgbClr val="000000"/>
              </a:buClr>
              <a:buFont typeface="Arial"/>
              <a:buChar char="•"/>
            </a:pPr>
            <a:endParaRPr lang="fr-BE" sz="2400" spc="-1" dirty="0">
              <a:solidFill>
                <a:schemeClr val="dk1"/>
              </a:solidFill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idx="4294967295"/>
          </p:nvPr>
        </p:nvSpPr>
        <p:spPr>
          <a:xfrm>
            <a:off x="1367940" y="712080"/>
            <a:ext cx="9204480" cy="4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</a:rPr>
              <a:t>Poursuite des travaux en 2026-2027</a:t>
            </a:r>
            <a:endParaRPr lang="fr-FR" b="1" spc="-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Fichier:Logo Commune Dudelange.png —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" y="213672"/>
            <a:ext cx="892704" cy="9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00545" y="1561849"/>
            <a:ext cx="10390910" cy="423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tabLst>
                <a:tab pos="231775" algn="l"/>
                <a:tab pos="280988" algn="l"/>
              </a:tabLst>
            </a:pPr>
            <a:r>
              <a:rPr lang="fr-BE" sz="2400" b="1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programme de travail structuré autour de trois grands axes :</a:t>
            </a:r>
          </a:p>
          <a:p>
            <a:pPr marL="342900" lvl="1" indent="-342900">
              <a:lnSpc>
                <a:spcPts val="2000"/>
              </a:lnSpc>
              <a:buClr>
                <a:srgbClr val="000000"/>
              </a:buClr>
              <a:buFont typeface="Wingdings" panose="05000000000000000000" pitchFamily="2" charset="2"/>
              <a:buChar char="à"/>
              <a:tabLst>
                <a:tab pos="231775" algn="l"/>
                <a:tab pos="280988" algn="l"/>
              </a:tabLst>
            </a:pPr>
            <a:endParaRPr lang="fr-BE" sz="1000" kern="2000" dirty="0">
              <a:solidFill>
                <a:srgbClr val="39393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688975" lvl="1" indent="-231775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  <a:tabLst>
                <a:tab pos="231775" algn="l"/>
                <a:tab pos="280988" algn="l"/>
              </a:tabLst>
            </a:pPr>
            <a:r>
              <a:rPr lang="fr-BE" sz="2400" b="1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Approfondissement d’analyses entreprises dans le rapport n°1</a:t>
            </a:r>
          </a:p>
          <a:p>
            <a:pPr marL="285750" indent="-285750">
              <a:lnSpc>
                <a:spcPts val="35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à"/>
              <a:tabLst>
                <a:tab pos="231775" algn="l"/>
                <a:tab pos="280988" algn="l"/>
              </a:tabLst>
            </a:pPr>
            <a:r>
              <a:rPr lang="fr-BE" sz="2000" kern="2000" spc="-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</a:t>
            </a:r>
            <a:r>
              <a:rPr lang="fr-BE" sz="2000" kern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pporter de nouvelles informations afin d’apprécier plus finement les spécificités de Dudelange et mieux comprendre les dynamiques territoriales</a:t>
            </a:r>
          </a:p>
          <a:p>
            <a:pPr marL="2571750" lvl="5" indent="-285750" algn="just">
              <a:lnSpc>
                <a:spcPct val="107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fr-BE" sz="20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l’évolution démographique</a:t>
            </a:r>
            <a:endParaRPr lang="en-US" sz="2000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0" lvl="5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BE" sz="20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l’évolution des inégalités socio-spatiales à l’échelle des quartiers</a:t>
            </a:r>
            <a:endParaRPr lang="en-US" sz="2000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0" lvl="5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BE" sz="20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question du logement </a:t>
            </a:r>
            <a:endParaRPr lang="en-US" sz="2000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0" lvl="5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BE" sz="20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migrations résidentielles depuis/vers Dudelange  </a:t>
            </a:r>
            <a:endParaRPr lang="en-US" sz="2000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0" lvl="5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BE" sz="20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vulnérabilités écologiques et climatiques</a:t>
            </a:r>
            <a:endParaRPr lang="en-US" sz="2000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28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C3130-AE6D-C8E8-A61F-E045A7F8B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5">
            <a:extLst>
              <a:ext uri="{FF2B5EF4-FFF2-40B4-BE49-F238E27FC236}">
                <a16:creationId xmlns:a16="http://schemas.microsoft.com/office/drawing/2014/main" id="{C7814A70-847E-1895-D243-81A3E113E6A0}"/>
              </a:ext>
            </a:extLst>
          </p:cNvPr>
          <p:cNvSpPr/>
          <p:nvPr/>
        </p:nvSpPr>
        <p:spPr>
          <a:xfrm>
            <a:off x="1140864" y="1486081"/>
            <a:ext cx="9957196" cy="91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800280" lvl="2" indent="-34308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endParaRPr lang="fr-BE" sz="2400" b="1" spc="-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600"/>
              </a:spcBef>
            </a:pPr>
            <a:endParaRPr lang="fr-B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600"/>
              </a:spcBef>
            </a:pPr>
            <a:r>
              <a:rPr lang="fr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Clr>
                <a:srgbClr val="000000"/>
              </a:buClr>
            </a:pPr>
            <a:endParaRPr lang="fr-BE" sz="2400" spc="-1" dirty="0">
              <a:solidFill>
                <a:schemeClr val="dk1"/>
              </a:solidFill>
            </a:endParaRPr>
          </a:p>
          <a:p>
            <a:pPr marL="343080" indent="-343080">
              <a:buClr>
                <a:srgbClr val="000000"/>
              </a:buClr>
              <a:buFont typeface="Arial"/>
              <a:buChar char="•"/>
            </a:pPr>
            <a:endParaRPr lang="fr-BE" sz="2400" spc="-1" dirty="0">
              <a:solidFill>
                <a:schemeClr val="dk1"/>
              </a:solidFill>
            </a:endParaRPr>
          </a:p>
        </p:txBody>
      </p:sp>
      <p:sp>
        <p:nvSpPr>
          <p:cNvPr id="47" name="PlaceHolder 1">
            <a:extLst>
              <a:ext uri="{FF2B5EF4-FFF2-40B4-BE49-F238E27FC236}">
                <a16:creationId xmlns:a16="http://schemas.microsoft.com/office/drawing/2014/main" id="{F95A3D03-4ABC-856D-8354-E383799821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47620" y="753291"/>
            <a:ext cx="9204480" cy="4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</a:rPr>
              <a:t>Poursuite des travaux</a:t>
            </a:r>
            <a:endParaRPr lang="fr-FR" b="1" spc="-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Fichier:Logo Commune Dudelange.png — Wikipédia">
            <a:extLst>
              <a:ext uri="{FF2B5EF4-FFF2-40B4-BE49-F238E27FC236}">
                <a16:creationId xmlns:a16="http://schemas.microsoft.com/office/drawing/2014/main" id="{9DA0D1A8-BCE4-7348-0CA4-035052F86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" y="213672"/>
            <a:ext cx="892704" cy="9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CC14B33-1075-7823-F9F1-62598444D91C}"/>
              </a:ext>
            </a:extLst>
          </p:cNvPr>
          <p:cNvSpPr/>
          <p:nvPr/>
        </p:nvSpPr>
        <p:spPr>
          <a:xfrm>
            <a:off x="900545" y="1708116"/>
            <a:ext cx="10390910" cy="4408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8975" lvl="1" indent="-231775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  <a:tabLst>
                <a:tab pos="231775" algn="l"/>
                <a:tab pos="280988" algn="l"/>
              </a:tabLst>
            </a:pPr>
            <a:r>
              <a:rPr lang="fr-BE" sz="2400" b="1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mise en place d’un tableau de bord d’indicateurs statistiques actualisés</a:t>
            </a:r>
          </a:p>
          <a:p>
            <a:pPr marL="285750" indent="-28575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à"/>
              <a:tabLst>
                <a:tab pos="231775" algn="l"/>
                <a:tab pos="280988" algn="l"/>
              </a:tabLst>
            </a:pPr>
            <a:r>
              <a:rPr lang="fr-BE" sz="2000" kern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Fournir un outil « visuel » sous forme de cartes et graphiques permettant de prendre connaissance des tendances actuelles, impliquant une mise à jour annuelle des indicateurs</a:t>
            </a: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tabLst>
                <a:tab pos="231775" algn="l"/>
                <a:tab pos="280988" algn="l"/>
              </a:tabLst>
            </a:pPr>
            <a:endParaRPr lang="en-US" sz="2400" b="1" spc="-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8975" lvl="1" indent="-231775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  <a:tabLst>
                <a:tab pos="231775" algn="l"/>
                <a:tab pos="280988" algn="l"/>
              </a:tabLst>
            </a:pPr>
            <a:r>
              <a:rPr lang="fr-BE" sz="2400" b="1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soutien à la démarche d’élaboration d’un Plan de Cohésion sociale</a:t>
            </a:r>
          </a:p>
          <a:p>
            <a:pPr marL="285750" lvl="1" indent="-28575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à"/>
              <a:tabLst>
                <a:tab pos="231775" algn="l"/>
                <a:tab pos="280988" algn="l"/>
              </a:tabLst>
            </a:pPr>
            <a:r>
              <a:rPr lang="fr-BE" sz="2000" kern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Cerner les enjeux majeurs et les défis clés auxquels la commune de Dudelange est confrontée</a:t>
            </a:r>
          </a:p>
          <a:p>
            <a:pPr marL="285750" lvl="1" indent="-28575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à"/>
              <a:tabLst>
                <a:tab pos="231775" algn="l"/>
                <a:tab pos="280988" algn="l"/>
              </a:tabLst>
            </a:pPr>
            <a:r>
              <a:rPr lang="fr-BE" sz="2000" kern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Identifier des chantiers de travail thématiques et transversaux que la commune pourrait porter, enrichir et mettre en œuvre dans le Plan de cohésion sociale</a:t>
            </a:r>
            <a:endParaRPr lang="en-US" sz="2800" b="1" spc="-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43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Box 15"/>
          <p:cNvSpPr/>
          <p:nvPr/>
        </p:nvSpPr>
        <p:spPr>
          <a:xfrm>
            <a:off x="1858680" y="2786400"/>
            <a:ext cx="881964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BE" sz="4000" b="1" strike="noStrike" spc="-1" dirty="0">
                <a:solidFill>
                  <a:srgbClr val="4A3D8B"/>
                </a:solidFill>
                <a:latin typeface="Gill Sans Nova"/>
              </a:rPr>
              <a:t>Merci de votre attention</a:t>
            </a:r>
            <a:endParaRPr lang="fr-FR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7" name="Image 10" descr="Une image contenant texte, capture d’écran, Police, Graphique&#10;&#10;Description générée automatiquement"/>
          <p:cNvPicPr/>
          <p:nvPr/>
        </p:nvPicPr>
        <p:blipFill>
          <a:blip r:embed="rId2"/>
          <a:stretch/>
        </p:blipFill>
        <p:spPr>
          <a:xfrm>
            <a:off x="347760" y="5646960"/>
            <a:ext cx="2058120" cy="825840"/>
          </a:xfrm>
          <a:prstGeom prst="rect">
            <a:avLst/>
          </a:prstGeom>
          <a:ln w="0">
            <a:noFill/>
          </a:ln>
        </p:spPr>
      </p:pic>
      <p:sp>
        <p:nvSpPr>
          <p:cNvPr id="248" name="TextBox 1"/>
          <p:cNvSpPr/>
          <p:nvPr/>
        </p:nvSpPr>
        <p:spPr>
          <a:xfrm>
            <a:off x="9815760" y="373320"/>
            <a:ext cx="1501200" cy="4280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Gill Sans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idx="4294967295"/>
          </p:nvPr>
        </p:nvSpPr>
        <p:spPr>
          <a:xfrm>
            <a:off x="1279040" y="370720"/>
            <a:ext cx="8484720" cy="4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  <a:latin typeface="Gill Sans Nova"/>
              </a:rPr>
              <a:t>Contexte local et motivations pour la création de l’Observatoire de Dudelange</a:t>
            </a:r>
          </a:p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endParaRPr lang="fr-FR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 descr="Fichier:Logo Commune Dudelange.png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" y="213672"/>
            <a:ext cx="892704" cy="9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477D58D6-5F8D-456B-88D2-82F87E3AC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91" y="1616718"/>
            <a:ext cx="2838274" cy="5017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CAC187-3F77-E95B-009D-E0C44194E7FF}"/>
              </a:ext>
            </a:extLst>
          </p:cNvPr>
          <p:cNvSpPr txBox="1"/>
          <p:nvPr/>
        </p:nvSpPr>
        <p:spPr>
          <a:xfrm>
            <a:off x="4042611" y="1595021"/>
            <a:ext cx="7546638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Origine :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Volonté politique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lang="fr-BE" sz="2400" dirty="0">
                <a:latin typeface="Calibri" panose="020F0502020204030204" pitchFamily="34" charset="0"/>
                <a:cs typeface="Calibri" panose="020F0502020204030204" pitchFamily="34" charset="0"/>
              </a:rPr>
              <a:t>un suivi régulier de la situation sociale </a:t>
            </a:r>
            <a:r>
              <a:rPr lang="fr-BE" sz="2400" kern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afin d’adapter les stratégies et les actions du développement social. 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</a:endParaRPr>
          </a:p>
          <a:p>
            <a:r>
              <a:rPr lang="fr-BE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Contexte : </a:t>
            </a:r>
            <a:r>
              <a:rPr lang="fr-BE" sz="2400" dirty="0">
                <a:latin typeface="Calibri" panose="020F0502020204030204" pitchFamily="34" charset="0"/>
                <a:cs typeface="Calibri" panose="020F0502020204030204" pitchFamily="34" charset="0"/>
              </a:rPr>
              <a:t>Croissance de la population de +20% depuis 2000 </a:t>
            </a:r>
            <a:r>
              <a:rPr lang="fr-BE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</a:t>
            </a:r>
            <a:r>
              <a:rPr lang="fr-B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400" kern="2000" dirty="0">
                <a:latin typeface="Calibri" panose="020F0502020204030204" pitchFamily="34" charset="0"/>
                <a:cs typeface="Calibri" panose="020F0502020204030204" pitchFamily="34" charset="0"/>
              </a:rPr>
              <a:t>importantes</a:t>
            </a:r>
            <a:r>
              <a:rPr lang="fr-BE" sz="2400" kern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mutations socio-spatiales,</a:t>
            </a:r>
            <a:r>
              <a:rPr lang="fr-BE" sz="2400" b="1" kern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fr-BE" sz="2400" kern="2000" dirty="0">
                <a:latin typeface="Calibri" panose="020F0502020204030204" pitchFamily="34" charset="0"/>
                <a:cs typeface="Calibri" panose="020F0502020204030204" pitchFamily="34" charset="0"/>
              </a:rPr>
              <a:t>pression immobilière, intégration des résidents étrangers…</a:t>
            </a:r>
          </a:p>
          <a:p>
            <a:endParaRPr lang="fr-BE" sz="2400" kern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BE" sz="2400" kern="20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</a:t>
            </a:r>
            <a:r>
              <a:rPr lang="fr-BE" sz="2400" kern="2000" dirty="0">
                <a:latin typeface="Calibri" panose="020F0502020204030204" pitchFamily="34" charset="0"/>
                <a:cs typeface="Calibri" panose="020F0502020204030204" pitchFamily="34" charset="0"/>
              </a:rPr>
              <a:t> D</a:t>
            </a:r>
            <a:r>
              <a:rPr lang="fr-BE" sz="2400" dirty="0">
                <a:latin typeface="Calibri" panose="020F0502020204030204" pitchFamily="34" charset="0"/>
                <a:cs typeface="Calibri" panose="020F0502020204030204" pitchFamily="34" charset="0"/>
              </a:rPr>
              <a:t>e nouveaux défis auxquels il importe d'apporter des réponses adaptées</a:t>
            </a:r>
          </a:p>
          <a:p>
            <a:endParaRPr lang="fr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BE" sz="2400" kern="20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 </a:t>
            </a:r>
            <a:r>
              <a:rPr lang="fr-BE" sz="2400" kern="2000" dirty="0">
                <a:latin typeface="Calibri" panose="020F0502020204030204" pitchFamily="34" charset="0"/>
                <a:cs typeface="Calibri" panose="020F0502020204030204" pitchFamily="34" charset="0"/>
              </a:rPr>
              <a:t>Un renforcement des connaissances et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des informations pour éclairer la décision politique et préparer le plan de cohésion social</a:t>
            </a:r>
          </a:p>
        </p:txBody>
      </p:sp>
    </p:spTree>
    <p:extLst>
      <p:ext uri="{BB962C8B-B14F-4D97-AF65-F5344CB8AC3E}">
        <p14:creationId xmlns:p14="http://schemas.microsoft.com/office/powerpoint/2010/main" val="421845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idx="4294967295"/>
          </p:nvPr>
        </p:nvSpPr>
        <p:spPr>
          <a:xfrm>
            <a:off x="1425016" y="287701"/>
            <a:ext cx="6786854" cy="42065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b="1" spc="-1" dirty="0">
                <a:solidFill>
                  <a:schemeClr val="accent1"/>
                </a:solidFill>
              </a:rPr>
              <a:t>Dynamique des observatoires locaux au Luxembourg</a:t>
            </a:r>
          </a:p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endParaRPr lang="en-US" b="1" spc="-1" dirty="0">
              <a:solidFill>
                <a:schemeClr val="accent1"/>
              </a:solidFill>
            </a:endParaRPr>
          </a:p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endParaRPr lang="fr-FR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 descr="Fichier:Logo Commune Dudelange.png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" y="213672"/>
            <a:ext cx="892704" cy="9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CAC187-3F77-E95B-009D-E0C44194E7FF}"/>
              </a:ext>
            </a:extLst>
          </p:cNvPr>
          <p:cNvSpPr txBox="1"/>
          <p:nvPr/>
        </p:nvSpPr>
        <p:spPr>
          <a:xfrm>
            <a:off x="618083" y="1618022"/>
            <a:ext cx="7394151" cy="26930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Arial"/>
              <a:buChar char="•"/>
            </a:pPr>
            <a:r>
              <a:rPr lang="fr-FR" sz="24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 Plateforme » </a:t>
            </a:r>
            <a:r>
              <a:rPr lang="fr-FR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des données</a:t>
            </a:r>
          </a:p>
          <a:p>
            <a:pPr marL="285750" indent="-285750" algn="just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Arial"/>
              <a:buChar char="•"/>
            </a:pPr>
            <a:r>
              <a:rPr lang="fr-FR" sz="24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Analyse systémique d’un territoire </a:t>
            </a:r>
            <a:r>
              <a:rPr lang="fr-FR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à différentes échelles spatiales</a:t>
            </a:r>
          </a:p>
          <a:p>
            <a:pPr marL="285750" indent="-285750" algn="just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Arial"/>
              <a:buChar char="•"/>
            </a:pPr>
            <a:r>
              <a:rPr lang="fr-FR" sz="24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Outil d’aide à la décision </a:t>
            </a:r>
            <a:r>
              <a:rPr lang="fr-FR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pour répondre aux besoins des autorités locales</a:t>
            </a:r>
          </a:p>
          <a:p>
            <a:pPr marL="285750" indent="-285750" algn="just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Font typeface="Arial"/>
              <a:buChar char="•"/>
            </a:pPr>
            <a:r>
              <a:rPr lang="fr-FR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Assurer une </a:t>
            </a:r>
            <a:r>
              <a:rPr lang="fr-FR" sz="24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analyse continue </a:t>
            </a:r>
            <a:r>
              <a:rPr lang="fr-FR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de la situation territoriale</a:t>
            </a:r>
            <a:endParaRPr lang="fr-BE" sz="2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/>
          <a:stretch/>
        </p:blipFill>
        <p:spPr>
          <a:xfrm>
            <a:off x="8310881" y="110955"/>
            <a:ext cx="3748350" cy="4738290"/>
          </a:xfrm>
          <a:prstGeom prst="rect">
            <a:avLst/>
          </a:prstGeom>
        </p:spPr>
      </p:pic>
      <p:grpSp>
        <p:nvGrpSpPr>
          <p:cNvPr id="48" name="object 35"/>
          <p:cNvGrpSpPr/>
          <p:nvPr/>
        </p:nvGrpSpPr>
        <p:grpSpPr>
          <a:xfrm>
            <a:off x="1613318" y="4875343"/>
            <a:ext cx="294640" cy="294640"/>
            <a:chOff x="9470135" y="931163"/>
            <a:chExt cx="294640" cy="2946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9" name="object 36"/>
            <p:cNvSpPr/>
            <p:nvPr/>
          </p:nvSpPr>
          <p:spPr>
            <a:xfrm>
              <a:off x="9476231" y="937259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40">
                  <a:moveTo>
                    <a:pt x="281940" y="0"/>
                  </a:moveTo>
                  <a:lnTo>
                    <a:pt x="0" y="281939"/>
                  </a:lnTo>
                  <a:lnTo>
                    <a:pt x="281940" y="281939"/>
                  </a:lnTo>
                  <a:lnTo>
                    <a:pt x="2819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bject 37"/>
            <p:cNvSpPr/>
            <p:nvPr/>
          </p:nvSpPr>
          <p:spPr>
            <a:xfrm>
              <a:off x="9476231" y="937259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40">
                  <a:moveTo>
                    <a:pt x="0" y="281939"/>
                  </a:moveTo>
                  <a:lnTo>
                    <a:pt x="281940" y="0"/>
                  </a:lnTo>
                  <a:lnTo>
                    <a:pt x="281940" y="281939"/>
                  </a:lnTo>
                  <a:lnTo>
                    <a:pt x="0" y="281939"/>
                  </a:lnTo>
                  <a:close/>
                </a:path>
              </a:pathLst>
            </a:custGeom>
            <a:grpFill/>
            <a:ln w="12192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" name="object 38"/>
          <p:cNvGrpSpPr/>
          <p:nvPr/>
        </p:nvGrpSpPr>
        <p:grpSpPr>
          <a:xfrm>
            <a:off x="2350142" y="5298668"/>
            <a:ext cx="1667510" cy="1005840"/>
            <a:chOff x="9922764" y="931163"/>
            <a:chExt cx="1667510" cy="100584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2" name="object 39"/>
            <p:cNvSpPr/>
            <p:nvPr/>
          </p:nvSpPr>
          <p:spPr>
            <a:xfrm>
              <a:off x="9928860" y="937259"/>
              <a:ext cx="1655445" cy="993140"/>
            </a:xfrm>
            <a:custGeom>
              <a:avLst/>
              <a:gdLst/>
              <a:ahLst/>
              <a:cxnLst/>
              <a:rect l="l" t="t" r="r" b="b"/>
              <a:pathLst>
                <a:path w="1655445" h="993139">
                  <a:moveTo>
                    <a:pt x="1655064" y="0"/>
                  </a:moveTo>
                  <a:lnTo>
                    <a:pt x="0" y="0"/>
                  </a:lnTo>
                  <a:lnTo>
                    <a:pt x="0" y="160020"/>
                  </a:lnTo>
                  <a:lnTo>
                    <a:pt x="0" y="993140"/>
                  </a:lnTo>
                  <a:lnTo>
                    <a:pt x="160147" y="993140"/>
                  </a:lnTo>
                  <a:lnTo>
                    <a:pt x="160147" y="160020"/>
                  </a:lnTo>
                  <a:lnTo>
                    <a:pt x="1655064" y="160020"/>
                  </a:lnTo>
                  <a:lnTo>
                    <a:pt x="16550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bject 40"/>
            <p:cNvSpPr/>
            <p:nvPr/>
          </p:nvSpPr>
          <p:spPr>
            <a:xfrm>
              <a:off x="9928860" y="937259"/>
              <a:ext cx="1655445" cy="993775"/>
            </a:xfrm>
            <a:custGeom>
              <a:avLst/>
              <a:gdLst/>
              <a:ahLst/>
              <a:cxnLst/>
              <a:rect l="l" t="t" r="r" b="b"/>
              <a:pathLst>
                <a:path w="1655445" h="993775">
                  <a:moveTo>
                    <a:pt x="1655064" y="0"/>
                  </a:moveTo>
                  <a:lnTo>
                    <a:pt x="1655064" y="160019"/>
                  </a:lnTo>
                  <a:lnTo>
                    <a:pt x="160147" y="160019"/>
                  </a:lnTo>
                  <a:lnTo>
                    <a:pt x="160147" y="993648"/>
                  </a:lnTo>
                  <a:lnTo>
                    <a:pt x="0" y="993648"/>
                  </a:lnTo>
                  <a:lnTo>
                    <a:pt x="0" y="0"/>
                  </a:lnTo>
                  <a:lnTo>
                    <a:pt x="1655064" y="0"/>
                  </a:lnTo>
                  <a:close/>
                </a:path>
              </a:pathLst>
            </a:custGeom>
            <a:grpFill/>
            <a:ln w="12192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object 35"/>
          <p:cNvGrpSpPr/>
          <p:nvPr/>
        </p:nvGrpSpPr>
        <p:grpSpPr>
          <a:xfrm>
            <a:off x="3717043" y="4865095"/>
            <a:ext cx="294640" cy="294640"/>
            <a:chOff x="9470135" y="931163"/>
            <a:chExt cx="294640" cy="29464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5" name="object 36"/>
            <p:cNvSpPr/>
            <p:nvPr/>
          </p:nvSpPr>
          <p:spPr>
            <a:xfrm>
              <a:off x="9476231" y="937259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40">
                  <a:moveTo>
                    <a:pt x="281940" y="0"/>
                  </a:moveTo>
                  <a:lnTo>
                    <a:pt x="0" y="281939"/>
                  </a:lnTo>
                  <a:lnTo>
                    <a:pt x="281940" y="281939"/>
                  </a:lnTo>
                  <a:lnTo>
                    <a:pt x="2819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bject 37"/>
            <p:cNvSpPr/>
            <p:nvPr/>
          </p:nvSpPr>
          <p:spPr>
            <a:xfrm>
              <a:off x="9476231" y="937259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40">
                  <a:moveTo>
                    <a:pt x="0" y="281939"/>
                  </a:moveTo>
                  <a:lnTo>
                    <a:pt x="281940" y="0"/>
                  </a:lnTo>
                  <a:lnTo>
                    <a:pt x="281940" y="281939"/>
                  </a:lnTo>
                  <a:lnTo>
                    <a:pt x="0" y="281939"/>
                  </a:lnTo>
                  <a:close/>
                </a:path>
              </a:pathLst>
            </a:custGeom>
            <a:grpFill/>
            <a:ln w="12192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object 38"/>
          <p:cNvGrpSpPr/>
          <p:nvPr/>
        </p:nvGrpSpPr>
        <p:grpSpPr>
          <a:xfrm>
            <a:off x="4396460" y="5295244"/>
            <a:ext cx="1667510" cy="1005840"/>
            <a:chOff x="9922764" y="931163"/>
            <a:chExt cx="1667510" cy="100584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58" name="object 39"/>
            <p:cNvSpPr/>
            <p:nvPr/>
          </p:nvSpPr>
          <p:spPr>
            <a:xfrm>
              <a:off x="9928860" y="937259"/>
              <a:ext cx="1655445" cy="993140"/>
            </a:xfrm>
            <a:custGeom>
              <a:avLst/>
              <a:gdLst/>
              <a:ahLst/>
              <a:cxnLst/>
              <a:rect l="l" t="t" r="r" b="b"/>
              <a:pathLst>
                <a:path w="1655445" h="993139">
                  <a:moveTo>
                    <a:pt x="1655064" y="0"/>
                  </a:moveTo>
                  <a:lnTo>
                    <a:pt x="0" y="0"/>
                  </a:lnTo>
                  <a:lnTo>
                    <a:pt x="0" y="160020"/>
                  </a:lnTo>
                  <a:lnTo>
                    <a:pt x="0" y="993140"/>
                  </a:lnTo>
                  <a:lnTo>
                    <a:pt x="160147" y="993140"/>
                  </a:lnTo>
                  <a:lnTo>
                    <a:pt x="160147" y="160020"/>
                  </a:lnTo>
                  <a:lnTo>
                    <a:pt x="1655064" y="160020"/>
                  </a:lnTo>
                  <a:lnTo>
                    <a:pt x="16550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object 40"/>
            <p:cNvSpPr/>
            <p:nvPr/>
          </p:nvSpPr>
          <p:spPr>
            <a:xfrm>
              <a:off x="9928860" y="937259"/>
              <a:ext cx="1655445" cy="993775"/>
            </a:xfrm>
            <a:custGeom>
              <a:avLst/>
              <a:gdLst/>
              <a:ahLst/>
              <a:cxnLst/>
              <a:rect l="l" t="t" r="r" b="b"/>
              <a:pathLst>
                <a:path w="1655445" h="993775">
                  <a:moveTo>
                    <a:pt x="1655064" y="0"/>
                  </a:moveTo>
                  <a:lnTo>
                    <a:pt x="1655064" y="160019"/>
                  </a:lnTo>
                  <a:lnTo>
                    <a:pt x="160147" y="160019"/>
                  </a:lnTo>
                  <a:lnTo>
                    <a:pt x="160147" y="993648"/>
                  </a:lnTo>
                  <a:lnTo>
                    <a:pt x="0" y="993648"/>
                  </a:lnTo>
                  <a:lnTo>
                    <a:pt x="0" y="0"/>
                  </a:lnTo>
                  <a:lnTo>
                    <a:pt x="1655064" y="0"/>
                  </a:lnTo>
                  <a:close/>
                </a:path>
              </a:pathLst>
            </a:custGeom>
            <a:grpFill/>
            <a:ln w="12192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0" name="object 35"/>
          <p:cNvGrpSpPr/>
          <p:nvPr/>
        </p:nvGrpSpPr>
        <p:grpSpPr>
          <a:xfrm>
            <a:off x="5763361" y="4861671"/>
            <a:ext cx="294640" cy="294640"/>
            <a:chOff x="9470135" y="931163"/>
            <a:chExt cx="294640" cy="29464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1" name="object 36"/>
            <p:cNvSpPr/>
            <p:nvPr/>
          </p:nvSpPr>
          <p:spPr>
            <a:xfrm>
              <a:off x="9476231" y="937259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40">
                  <a:moveTo>
                    <a:pt x="281940" y="0"/>
                  </a:moveTo>
                  <a:lnTo>
                    <a:pt x="0" y="281939"/>
                  </a:lnTo>
                  <a:lnTo>
                    <a:pt x="281940" y="281939"/>
                  </a:lnTo>
                  <a:lnTo>
                    <a:pt x="2819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object 37"/>
            <p:cNvSpPr/>
            <p:nvPr/>
          </p:nvSpPr>
          <p:spPr>
            <a:xfrm>
              <a:off x="9476231" y="937259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40">
                  <a:moveTo>
                    <a:pt x="0" y="281939"/>
                  </a:moveTo>
                  <a:lnTo>
                    <a:pt x="281940" y="0"/>
                  </a:lnTo>
                  <a:lnTo>
                    <a:pt x="281940" y="281939"/>
                  </a:lnTo>
                  <a:lnTo>
                    <a:pt x="0" y="281939"/>
                  </a:lnTo>
                  <a:close/>
                </a:path>
              </a:pathLst>
            </a:custGeom>
            <a:grpFill/>
            <a:ln w="12192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3" name="object 38"/>
          <p:cNvGrpSpPr/>
          <p:nvPr/>
        </p:nvGrpSpPr>
        <p:grpSpPr>
          <a:xfrm>
            <a:off x="6456172" y="5300080"/>
            <a:ext cx="1667510" cy="1005840"/>
            <a:chOff x="9922764" y="931163"/>
            <a:chExt cx="1667510" cy="1005840"/>
          </a:xfrm>
          <a:solidFill>
            <a:schemeClr val="accent3">
              <a:lumMod val="75000"/>
            </a:schemeClr>
          </a:solidFill>
        </p:grpSpPr>
        <p:sp>
          <p:nvSpPr>
            <p:cNvPr id="64" name="object 39"/>
            <p:cNvSpPr/>
            <p:nvPr/>
          </p:nvSpPr>
          <p:spPr>
            <a:xfrm>
              <a:off x="9928860" y="937259"/>
              <a:ext cx="1655445" cy="993140"/>
            </a:xfrm>
            <a:custGeom>
              <a:avLst/>
              <a:gdLst/>
              <a:ahLst/>
              <a:cxnLst/>
              <a:rect l="l" t="t" r="r" b="b"/>
              <a:pathLst>
                <a:path w="1655445" h="993139">
                  <a:moveTo>
                    <a:pt x="1655064" y="0"/>
                  </a:moveTo>
                  <a:lnTo>
                    <a:pt x="0" y="0"/>
                  </a:lnTo>
                  <a:lnTo>
                    <a:pt x="0" y="160020"/>
                  </a:lnTo>
                  <a:lnTo>
                    <a:pt x="0" y="993140"/>
                  </a:lnTo>
                  <a:lnTo>
                    <a:pt x="160147" y="993140"/>
                  </a:lnTo>
                  <a:lnTo>
                    <a:pt x="160147" y="160020"/>
                  </a:lnTo>
                  <a:lnTo>
                    <a:pt x="1655064" y="160020"/>
                  </a:lnTo>
                  <a:lnTo>
                    <a:pt x="16550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bject 40"/>
            <p:cNvSpPr/>
            <p:nvPr/>
          </p:nvSpPr>
          <p:spPr>
            <a:xfrm>
              <a:off x="9928860" y="937259"/>
              <a:ext cx="1655445" cy="993775"/>
            </a:xfrm>
            <a:custGeom>
              <a:avLst/>
              <a:gdLst/>
              <a:ahLst/>
              <a:cxnLst/>
              <a:rect l="l" t="t" r="r" b="b"/>
              <a:pathLst>
                <a:path w="1655445" h="993775">
                  <a:moveTo>
                    <a:pt x="1655064" y="0"/>
                  </a:moveTo>
                  <a:lnTo>
                    <a:pt x="1655064" y="160019"/>
                  </a:lnTo>
                  <a:lnTo>
                    <a:pt x="160147" y="160019"/>
                  </a:lnTo>
                  <a:lnTo>
                    <a:pt x="160147" y="993648"/>
                  </a:lnTo>
                  <a:lnTo>
                    <a:pt x="0" y="993648"/>
                  </a:lnTo>
                  <a:lnTo>
                    <a:pt x="0" y="0"/>
                  </a:lnTo>
                  <a:lnTo>
                    <a:pt x="1655064" y="0"/>
                  </a:lnTo>
                  <a:close/>
                </a:path>
              </a:pathLst>
            </a:custGeom>
            <a:grpFill/>
            <a:ln w="12192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object 35"/>
          <p:cNvGrpSpPr/>
          <p:nvPr/>
        </p:nvGrpSpPr>
        <p:grpSpPr>
          <a:xfrm>
            <a:off x="7823073" y="4866507"/>
            <a:ext cx="294640" cy="294640"/>
            <a:chOff x="9470135" y="931163"/>
            <a:chExt cx="294640" cy="294640"/>
          </a:xfrm>
          <a:solidFill>
            <a:schemeClr val="accent3">
              <a:lumMod val="75000"/>
            </a:schemeClr>
          </a:solidFill>
        </p:grpSpPr>
        <p:sp>
          <p:nvSpPr>
            <p:cNvPr id="67" name="object 36"/>
            <p:cNvSpPr/>
            <p:nvPr/>
          </p:nvSpPr>
          <p:spPr>
            <a:xfrm>
              <a:off x="9476231" y="937259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40">
                  <a:moveTo>
                    <a:pt x="281940" y="0"/>
                  </a:moveTo>
                  <a:lnTo>
                    <a:pt x="0" y="281939"/>
                  </a:lnTo>
                  <a:lnTo>
                    <a:pt x="281940" y="281939"/>
                  </a:lnTo>
                  <a:lnTo>
                    <a:pt x="2819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object 37"/>
            <p:cNvSpPr/>
            <p:nvPr/>
          </p:nvSpPr>
          <p:spPr>
            <a:xfrm>
              <a:off x="9476231" y="937259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40">
                  <a:moveTo>
                    <a:pt x="0" y="281939"/>
                  </a:moveTo>
                  <a:lnTo>
                    <a:pt x="281940" y="0"/>
                  </a:lnTo>
                  <a:lnTo>
                    <a:pt x="281940" y="281939"/>
                  </a:lnTo>
                  <a:lnTo>
                    <a:pt x="0" y="281939"/>
                  </a:lnTo>
                  <a:close/>
                </a:path>
              </a:pathLst>
            </a:custGeom>
            <a:grpFill/>
            <a:ln w="12192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9" name="object 34"/>
          <p:cNvSpPr txBox="1"/>
          <p:nvPr/>
        </p:nvSpPr>
        <p:spPr>
          <a:xfrm>
            <a:off x="432179" y="5541036"/>
            <a:ext cx="1715261" cy="60785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219"/>
              </a:spcBef>
              <a:spcAft>
                <a:spcPts val="0"/>
              </a:spcAft>
              <a:buClrTx/>
              <a:buSzTx/>
              <a:tabLst>
                <a:tab pos="127000" algn="l"/>
              </a:tabLst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</a:rPr>
              <a:t>Esch-sur-Alzette</a:t>
            </a: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219"/>
              </a:spcBef>
              <a:spcAft>
                <a:spcPts val="0"/>
              </a:spcAft>
              <a:buClrTx/>
              <a:buSzTx/>
              <a:tabLst>
                <a:tab pos="127000" algn="l"/>
              </a:tabLst>
              <a:defRPr/>
            </a:pP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Calibri"/>
            </a:endParaRPr>
          </a:p>
        </p:txBody>
      </p:sp>
      <p:sp>
        <p:nvSpPr>
          <p:cNvPr id="70" name="object 33"/>
          <p:cNvSpPr txBox="1">
            <a:spLocks/>
          </p:cNvSpPr>
          <p:nvPr/>
        </p:nvSpPr>
        <p:spPr>
          <a:xfrm>
            <a:off x="2367553" y="4915733"/>
            <a:ext cx="1163320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Calibri"/>
              </a:rPr>
              <a:t>2019</a:t>
            </a:r>
          </a:p>
        </p:txBody>
      </p:sp>
      <p:sp>
        <p:nvSpPr>
          <p:cNvPr id="71" name="object 33"/>
          <p:cNvSpPr txBox="1">
            <a:spLocks/>
          </p:cNvSpPr>
          <p:nvPr/>
        </p:nvSpPr>
        <p:spPr>
          <a:xfrm>
            <a:off x="4395552" y="4905915"/>
            <a:ext cx="1163320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spc="-25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Calibri"/>
              </a:rPr>
              <a:t> </a:t>
            </a:r>
            <a:r>
              <a:rPr lang="en-US" sz="2000" b="1" spc="-20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Calibri"/>
              </a:rPr>
              <a:t>2022</a:t>
            </a:r>
            <a:endParaRPr lang="en-US" sz="2000" b="1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Calibri"/>
            </a:endParaRPr>
          </a:p>
        </p:txBody>
      </p:sp>
      <p:sp>
        <p:nvSpPr>
          <p:cNvPr id="72" name="object 34"/>
          <p:cNvSpPr txBox="1"/>
          <p:nvPr/>
        </p:nvSpPr>
        <p:spPr>
          <a:xfrm>
            <a:off x="4554007" y="5457954"/>
            <a:ext cx="1713760" cy="6719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127000" lvl="0" indent="-114300">
              <a:spcBef>
                <a:spcPts val="219"/>
              </a:spcBef>
              <a:buFontTx/>
              <a:buChar char="•"/>
              <a:tabLst>
                <a:tab pos="127000" algn="l"/>
              </a:tabLst>
              <a:defRPr sz="1600">
                <a:solidFill>
                  <a:prstClr val="white"/>
                </a:solidFill>
                <a:latin typeface="Arial" panose="020B0604020202020204" pitchFamily="34" charset="0"/>
                <a:cs typeface="Calibri"/>
              </a:defRPr>
            </a:lvl1pPr>
          </a:lstStyle>
          <a:p>
            <a:pPr marL="12700" indent="0">
              <a:buNone/>
            </a:pPr>
            <a:r>
              <a:rPr lang="fr-FR" sz="1800" dirty="0">
                <a:solidFill>
                  <a:schemeClr val="tx1">
                    <a:lumMod val="10000"/>
                  </a:schemeClr>
                </a:solidFill>
              </a:rPr>
              <a:t>Schifflange</a:t>
            </a:r>
          </a:p>
          <a:p>
            <a:pPr marL="12700" indent="0">
              <a:buNone/>
            </a:pPr>
            <a:endParaRPr sz="18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73" name="object 33"/>
          <p:cNvSpPr txBox="1">
            <a:spLocks/>
          </p:cNvSpPr>
          <p:nvPr/>
        </p:nvSpPr>
        <p:spPr>
          <a:xfrm>
            <a:off x="6445863" y="4904655"/>
            <a:ext cx="1163320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Calibri"/>
              </a:rPr>
              <a:t>2023</a:t>
            </a:r>
          </a:p>
        </p:txBody>
      </p:sp>
      <p:sp>
        <p:nvSpPr>
          <p:cNvPr id="74" name="object 34"/>
          <p:cNvSpPr txBox="1"/>
          <p:nvPr/>
        </p:nvSpPr>
        <p:spPr>
          <a:xfrm>
            <a:off x="6745181" y="5532410"/>
            <a:ext cx="1665113" cy="85920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219"/>
              </a:spcBef>
              <a:spcAft>
                <a:spcPts val="0"/>
              </a:spcAft>
              <a:buClrTx/>
              <a:buSzTx/>
              <a:tabLst>
                <a:tab pos="127000" algn="l"/>
              </a:tabLst>
              <a:defRPr/>
            </a:pPr>
            <a:r>
              <a:rPr lang="fr-FR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Calibri"/>
              </a:rPr>
              <a:t>É</a:t>
            </a:r>
            <a:r>
              <a:rPr lang="fr-FR" noProof="0" dirty="0" err="1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Calibri"/>
              </a:rPr>
              <a:t>islek</a:t>
            </a:r>
            <a:r>
              <a:rPr lang="fr-FR" noProof="0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Calibri"/>
              </a:rPr>
              <a:t> </a:t>
            </a:r>
            <a:r>
              <a:rPr lang="fr-FR" noProof="0" dirty="0" err="1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Calibri"/>
              </a:rPr>
              <a:t>region</a:t>
            </a:r>
            <a:r>
              <a:rPr lang="fr-FR" noProof="0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Calibri"/>
              </a:rPr>
              <a:t> (</a:t>
            </a:r>
            <a:r>
              <a:rPr lang="fr-FR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Calibri"/>
              </a:rPr>
              <a:t>étude préparatoire</a:t>
            </a:r>
            <a:r>
              <a:rPr lang="fr-FR" noProof="0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Calibri"/>
              </a:rPr>
              <a:t>)</a:t>
            </a:r>
          </a:p>
        </p:txBody>
      </p:sp>
      <p:grpSp>
        <p:nvGrpSpPr>
          <p:cNvPr id="75" name="object 38"/>
          <p:cNvGrpSpPr/>
          <p:nvPr/>
        </p:nvGrpSpPr>
        <p:grpSpPr>
          <a:xfrm>
            <a:off x="8456299" y="5303307"/>
            <a:ext cx="1655445" cy="993775"/>
            <a:chOff x="9928860" y="937259"/>
            <a:chExt cx="1655445" cy="993775"/>
          </a:xfrm>
          <a:solidFill>
            <a:schemeClr val="accent5">
              <a:lumMod val="75000"/>
            </a:schemeClr>
          </a:solidFill>
        </p:grpSpPr>
        <p:sp>
          <p:nvSpPr>
            <p:cNvPr id="76" name="object 39"/>
            <p:cNvSpPr/>
            <p:nvPr/>
          </p:nvSpPr>
          <p:spPr>
            <a:xfrm>
              <a:off x="9928860" y="937259"/>
              <a:ext cx="1655445" cy="993140"/>
            </a:xfrm>
            <a:custGeom>
              <a:avLst/>
              <a:gdLst/>
              <a:ahLst/>
              <a:cxnLst/>
              <a:rect l="l" t="t" r="r" b="b"/>
              <a:pathLst>
                <a:path w="1655445" h="993139">
                  <a:moveTo>
                    <a:pt x="1655064" y="0"/>
                  </a:moveTo>
                  <a:lnTo>
                    <a:pt x="0" y="0"/>
                  </a:lnTo>
                  <a:lnTo>
                    <a:pt x="0" y="160020"/>
                  </a:lnTo>
                  <a:lnTo>
                    <a:pt x="0" y="993140"/>
                  </a:lnTo>
                  <a:lnTo>
                    <a:pt x="160147" y="993140"/>
                  </a:lnTo>
                  <a:lnTo>
                    <a:pt x="160147" y="160020"/>
                  </a:lnTo>
                  <a:lnTo>
                    <a:pt x="1655064" y="160020"/>
                  </a:lnTo>
                  <a:lnTo>
                    <a:pt x="16550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object 40"/>
            <p:cNvSpPr/>
            <p:nvPr/>
          </p:nvSpPr>
          <p:spPr>
            <a:xfrm>
              <a:off x="9928860" y="937259"/>
              <a:ext cx="1655445" cy="993775"/>
            </a:xfrm>
            <a:custGeom>
              <a:avLst/>
              <a:gdLst/>
              <a:ahLst/>
              <a:cxnLst/>
              <a:rect l="l" t="t" r="r" b="b"/>
              <a:pathLst>
                <a:path w="1655445" h="993775">
                  <a:moveTo>
                    <a:pt x="1655064" y="0"/>
                  </a:moveTo>
                  <a:lnTo>
                    <a:pt x="1655064" y="160019"/>
                  </a:lnTo>
                  <a:lnTo>
                    <a:pt x="160147" y="160019"/>
                  </a:lnTo>
                  <a:lnTo>
                    <a:pt x="160147" y="993648"/>
                  </a:lnTo>
                  <a:lnTo>
                    <a:pt x="0" y="993648"/>
                  </a:lnTo>
                  <a:lnTo>
                    <a:pt x="0" y="0"/>
                  </a:lnTo>
                  <a:lnTo>
                    <a:pt x="1655064" y="0"/>
                  </a:lnTo>
                  <a:close/>
                </a:path>
              </a:pathLst>
            </a:custGeom>
            <a:grpFill/>
            <a:ln w="12192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8" name="object 35"/>
          <p:cNvGrpSpPr/>
          <p:nvPr/>
        </p:nvGrpSpPr>
        <p:grpSpPr>
          <a:xfrm>
            <a:off x="9817104" y="4863638"/>
            <a:ext cx="294640" cy="294640"/>
            <a:chOff x="9470135" y="931163"/>
            <a:chExt cx="294640" cy="294640"/>
          </a:xfrm>
          <a:solidFill>
            <a:schemeClr val="accent5">
              <a:lumMod val="75000"/>
            </a:schemeClr>
          </a:solidFill>
        </p:grpSpPr>
        <p:sp>
          <p:nvSpPr>
            <p:cNvPr id="79" name="object 36"/>
            <p:cNvSpPr/>
            <p:nvPr/>
          </p:nvSpPr>
          <p:spPr>
            <a:xfrm>
              <a:off x="9476231" y="937259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40">
                  <a:moveTo>
                    <a:pt x="281940" y="0"/>
                  </a:moveTo>
                  <a:lnTo>
                    <a:pt x="0" y="281939"/>
                  </a:lnTo>
                  <a:lnTo>
                    <a:pt x="281940" y="281939"/>
                  </a:lnTo>
                  <a:lnTo>
                    <a:pt x="2819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object 37"/>
            <p:cNvSpPr/>
            <p:nvPr/>
          </p:nvSpPr>
          <p:spPr>
            <a:xfrm>
              <a:off x="9476231" y="937259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40">
                  <a:moveTo>
                    <a:pt x="0" y="281939"/>
                  </a:moveTo>
                  <a:lnTo>
                    <a:pt x="281940" y="0"/>
                  </a:lnTo>
                  <a:lnTo>
                    <a:pt x="281940" y="281939"/>
                  </a:lnTo>
                  <a:lnTo>
                    <a:pt x="0" y="281939"/>
                  </a:lnTo>
                  <a:close/>
                </a:path>
              </a:pathLst>
            </a:custGeom>
            <a:grpFill/>
            <a:ln w="12192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1" name="object 33"/>
          <p:cNvSpPr txBox="1">
            <a:spLocks/>
          </p:cNvSpPr>
          <p:nvPr/>
        </p:nvSpPr>
        <p:spPr>
          <a:xfrm>
            <a:off x="8439894" y="4901786"/>
            <a:ext cx="1163320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Calibri"/>
              </a:rPr>
              <a:t>2024</a:t>
            </a:r>
          </a:p>
        </p:txBody>
      </p:sp>
      <p:sp>
        <p:nvSpPr>
          <p:cNvPr id="82" name="object 34"/>
          <p:cNvSpPr txBox="1"/>
          <p:nvPr/>
        </p:nvSpPr>
        <p:spPr>
          <a:xfrm>
            <a:off x="8671116" y="5529541"/>
            <a:ext cx="1234223" cy="58221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219"/>
              </a:spcBef>
              <a:spcAft>
                <a:spcPts val="0"/>
              </a:spcAft>
              <a:buClrTx/>
              <a:buSzTx/>
              <a:tabLst>
                <a:tab pos="127000" algn="l"/>
              </a:tabLst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Calibri"/>
              </a:rPr>
              <a:t>Dudelange</a:t>
            </a:r>
            <a:br>
              <a:rPr lang="fr-FR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Calibri"/>
              </a:rPr>
            </a:b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Calibri"/>
            </a:endParaRPr>
          </a:p>
        </p:txBody>
      </p:sp>
      <p:grpSp>
        <p:nvGrpSpPr>
          <p:cNvPr id="83" name="object 38"/>
          <p:cNvGrpSpPr/>
          <p:nvPr/>
        </p:nvGrpSpPr>
        <p:grpSpPr>
          <a:xfrm>
            <a:off x="253078" y="5315012"/>
            <a:ext cx="1655445" cy="993775"/>
            <a:chOff x="9928860" y="937259"/>
            <a:chExt cx="1655445" cy="99377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4" name="object 39"/>
            <p:cNvSpPr/>
            <p:nvPr/>
          </p:nvSpPr>
          <p:spPr>
            <a:xfrm>
              <a:off x="9928860" y="937259"/>
              <a:ext cx="1655445" cy="993140"/>
            </a:xfrm>
            <a:custGeom>
              <a:avLst/>
              <a:gdLst/>
              <a:ahLst/>
              <a:cxnLst/>
              <a:rect l="l" t="t" r="r" b="b"/>
              <a:pathLst>
                <a:path w="1655445" h="993139">
                  <a:moveTo>
                    <a:pt x="1655064" y="0"/>
                  </a:moveTo>
                  <a:lnTo>
                    <a:pt x="0" y="0"/>
                  </a:lnTo>
                  <a:lnTo>
                    <a:pt x="0" y="160020"/>
                  </a:lnTo>
                  <a:lnTo>
                    <a:pt x="0" y="993140"/>
                  </a:lnTo>
                  <a:lnTo>
                    <a:pt x="160147" y="993140"/>
                  </a:lnTo>
                  <a:lnTo>
                    <a:pt x="160147" y="160020"/>
                  </a:lnTo>
                  <a:lnTo>
                    <a:pt x="1655064" y="160020"/>
                  </a:lnTo>
                  <a:lnTo>
                    <a:pt x="16550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object 40"/>
            <p:cNvSpPr/>
            <p:nvPr/>
          </p:nvSpPr>
          <p:spPr>
            <a:xfrm>
              <a:off x="9928861" y="937259"/>
              <a:ext cx="1508059" cy="993775"/>
            </a:xfrm>
            <a:custGeom>
              <a:avLst/>
              <a:gdLst/>
              <a:ahLst/>
              <a:cxnLst/>
              <a:rect l="l" t="t" r="r" b="b"/>
              <a:pathLst>
                <a:path w="1655445" h="993775">
                  <a:moveTo>
                    <a:pt x="1655064" y="0"/>
                  </a:moveTo>
                  <a:lnTo>
                    <a:pt x="1655064" y="160019"/>
                  </a:lnTo>
                  <a:lnTo>
                    <a:pt x="160147" y="160019"/>
                  </a:lnTo>
                  <a:lnTo>
                    <a:pt x="160147" y="993648"/>
                  </a:lnTo>
                  <a:lnTo>
                    <a:pt x="0" y="993648"/>
                  </a:lnTo>
                  <a:lnTo>
                    <a:pt x="0" y="0"/>
                  </a:lnTo>
                  <a:lnTo>
                    <a:pt x="1655064" y="0"/>
                  </a:lnTo>
                  <a:close/>
                </a:path>
              </a:pathLst>
            </a:custGeom>
            <a:grpFill/>
            <a:ln w="12192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object 33"/>
          <p:cNvSpPr txBox="1">
            <a:spLocks/>
          </p:cNvSpPr>
          <p:nvPr/>
        </p:nvSpPr>
        <p:spPr>
          <a:xfrm>
            <a:off x="261696" y="4919377"/>
            <a:ext cx="1163320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Calibri"/>
              </a:rPr>
              <a:t>2018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488662" y="5513173"/>
            <a:ext cx="2147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219"/>
              </a:spcBef>
              <a:tabLst>
                <a:tab pos="127000" algn="l"/>
              </a:tabLst>
              <a:defRPr/>
            </a:pPr>
            <a:r>
              <a:rPr lang="fr-FR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Calibri"/>
              </a:rPr>
              <a:t>Ville de Luxembourg</a:t>
            </a:r>
            <a:br>
              <a:rPr lang="fr-FR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Calibri"/>
              </a:rPr>
            </a:br>
            <a:r>
              <a:rPr lang="fr-FR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Calibri"/>
              </a:rPr>
              <a:t>(+ agglomération depuis 2023)</a:t>
            </a:r>
          </a:p>
        </p:txBody>
      </p:sp>
      <p:grpSp>
        <p:nvGrpSpPr>
          <p:cNvPr id="88" name="object 38"/>
          <p:cNvGrpSpPr/>
          <p:nvPr/>
        </p:nvGrpSpPr>
        <p:grpSpPr>
          <a:xfrm>
            <a:off x="10410390" y="5292435"/>
            <a:ext cx="1655445" cy="993775"/>
            <a:chOff x="9928860" y="937259"/>
            <a:chExt cx="1655445" cy="993775"/>
          </a:xfrm>
          <a:solidFill>
            <a:schemeClr val="accent5">
              <a:lumMod val="50000"/>
            </a:schemeClr>
          </a:solidFill>
        </p:grpSpPr>
        <p:sp>
          <p:nvSpPr>
            <p:cNvPr id="89" name="object 39"/>
            <p:cNvSpPr/>
            <p:nvPr/>
          </p:nvSpPr>
          <p:spPr>
            <a:xfrm>
              <a:off x="9928860" y="937259"/>
              <a:ext cx="1655445" cy="993140"/>
            </a:xfrm>
            <a:custGeom>
              <a:avLst/>
              <a:gdLst/>
              <a:ahLst/>
              <a:cxnLst/>
              <a:rect l="l" t="t" r="r" b="b"/>
              <a:pathLst>
                <a:path w="1655445" h="993139">
                  <a:moveTo>
                    <a:pt x="1655064" y="0"/>
                  </a:moveTo>
                  <a:lnTo>
                    <a:pt x="0" y="0"/>
                  </a:lnTo>
                  <a:lnTo>
                    <a:pt x="0" y="160020"/>
                  </a:lnTo>
                  <a:lnTo>
                    <a:pt x="0" y="993140"/>
                  </a:lnTo>
                  <a:lnTo>
                    <a:pt x="160147" y="993140"/>
                  </a:lnTo>
                  <a:lnTo>
                    <a:pt x="160147" y="160020"/>
                  </a:lnTo>
                  <a:lnTo>
                    <a:pt x="1655064" y="160020"/>
                  </a:lnTo>
                  <a:lnTo>
                    <a:pt x="16550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object 40"/>
            <p:cNvSpPr/>
            <p:nvPr/>
          </p:nvSpPr>
          <p:spPr>
            <a:xfrm>
              <a:off x="9928860" y="937259"/>
              <a:ext cx="1655445" cy="993775"/>
            </a:xfrm>
            <a:custGeom>
              <a:avLst/>
              <a:gdLst/>
              <a:ahLst/>
              <a:cxnLst/>
              <a:rect l="l" t="t" r="r" b="b"/>
              <a:pathLst>
                <a:path w="1655445" h="993775">
                  <a:moveTo>
                    <a:pt x="1655064" y="0"/>
                  </a:moveTo>
                  <a:lnTo>
                    <a:pt x="1655064" y="160019"/>
                  </a:lnTo>
                  <a:lnTo>
                    <a:pt x="160147" y="160019"/>
                  </a:lnTo>
                  <a:lnTo>
                    <a:pt x="160147" y="993648"/>
                  </a:lnTo>
                  <a:lnTo>
                    <a:pt x="0" y="993648"/>
                  </a:lnTo>
                  <a:lnTo>
                    <a:pt x="0" y="0"/>
                  </a:lnTo>
                  <a:lnTo>
                    <a:pt x="1655064" y="0"/>
                  </a:lnTo>
                  <a:close/>
                </a:path>
              </a:pathLst>
            </a:custGeom>
            <a:grpFill/>
            <a:ln w="12192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1" name="object 35"/>
          <p:cNvGrpSpPr/>
          <p:nvPr/>
        </p:nvGrpSpPr>
        <p:grpSpPr>
          <a:xfrm>
            <a:off x="11771195" y="4852766"/>
            <a:ext cx="294640" cy="294640"/>
            <a:chOff x="9470135" y="931163"/>
            <a:chExt cx="294640" cy="294640"/>
          </a:xfrm>
          <a:solidFill>
            <a:schemeClr val="accent5">
              <a:lumMod val="50000"/>
            </a:schemeClr>
          </a:solidFill>
        </p:grpSpPr>
        <p:sp>
          <p:nvSpPr>
            <p:cNvPr id="92" name="object 36"/>
            <p:cNvSpPr/>
            <p:nvPr/>
          </p:nvSpPr>
          <p:spPr>
            <a:xfrm>
              <a:off x="9476231" y="937259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40">
                  <a:moveTo>
                    <a:pt x="281940" y="0"/>
                  </a:moveTo>
                  <a:lnTo>
                    <a:pt x="0" y="281939"/>
                  </a:lnTo>
                  <a:lnTo>
                    <a:pt x="281940" y="281939"/>
                  </a:lnTo>
                  <a:lnTo>
                    <a:pt x="2819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bject 37"/>
            <p:cNvSpPr/>
            <p:nvPr/>
          </p:nvSpPr>
          <p:spPr>
            <a:xfrm>
              <a:off x="9476231" y="937259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40">
                  <a:moveTo>
                    <a:pt x="0" y="281939"/>
                  </a:moveTo>
                  <a:lnTo>
                    <a:pt x="281940" y="0"/>
                  </a:lnTo>
                  <a:lnTo>
                    <a:pt x="281940" y="281939"/>
                  </a:lnTo>
                  <a:lnTo>
                    <a:pt x="0" y="281939"/>
                  </a:lnTo>
                  <a:close/>
                </a:path>
              </a:pathLst>
            </a:custGeom>
            <a:grpFill/>
            <a:ln w="12192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object 33"/>
          <p:cNvSpPr txBox="1">
            <a:spLocks/>
          </p:cNvSpPr>
          <p:nvPr/>
        </p:nvSpPr>
        <p:spPr>
          <a:xfrm>
            <a:off x="10393985" y="4890914"/>
            <a:ext cx="1163320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Calibri"/>
              </a:rPr>
              <a:t>2025</a:t>
            </a:r>
            <a:endParaRPr lang="en-US" sz="2000" b="1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Calibri"/>
            </a:endParaRPr>
          </a:p>
        </p:txBody>
      </p:sp>
      <p:sp>
        <p:nvSpPr>
          <p:cNvPr id="95" name="object 34"/>
          <p:cNvSpPr txBox="1"/>
          <p:nvPr/>
        </p:nvSpPr>
        <p:spPr>
          <a:xfrm>
            <a:off x="10625207" y="5518669"/>
            <a:ext cx="1234223" cy="30521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219"/>
              </a:spcBef>
              <a:spcAft>
                <a:spcPts val="0"/>
              </a:spcAft>
              <a:buClrTx/>
              <a:buSzTx/>
              <a:tabLst>
                <a:tab pos="127000" algn="l"/>
              </a:tabLst>
              <a:defRPr/>
            </a:pPr>
            <a:r>
              <a:rPr kumimoji="0" lang="fr-FR" b="0" i="0" u="none" strike="noStrike" kern="1200" cap="none" spc="0" normalizeH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Calibri"/>
              </a:rPr>
              <a:t>Wiltz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11211" y="1296237"/>
            <a:ext cx="13660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i="1" dirty="0">
                <a:solidFill>
                  <a:srgbClr val="996633"/>
                </a:solidFill>
              </a:rPr>
              <a:t>(Étude préparatoire)</a:t>
            </a:r>
            <a:endParaRPr lang="en-US" sz="1100" i="1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3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idx="4294967295"/>
          </p:nvPr>
        </p:nvSpPr>
        <p:spPr>
          <a:xfrm>
            <a:off x="1055520" y="712080"/>
            <a:ext cx="9825840" cy="4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</a:rPr>
              <a:t>Rappel des objectifs du premier rapport de Dudelange</a:t>
            </a:r>
          </a:p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endParaRPr lang="fr-FR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 descr="Fichier:Logo Commune Dudelange.png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" y="213672"/>
            <a:ext cx="892704" cy="9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CAC187-3F77-E95B-009D-E0C44194E7FF}"/>
              </a:ext>
            </a:extLst>
          </p:cNvPr>
          <p:cNvSpPr txBox="1"/>
          <p:nvPr/>
        </p:nvSpPr>
        <p:spPr>
          <a:xfrm>
            <a:off x="1101265" y="1881214"/>
            <a:ext cx="998946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fr-BE" sz="24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Identifier les besoins </a:t>
            </a:r>
            <a:r>
              <a:rPr lang="fr-BE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de la Commune en matière d’analyse socio-spatiale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fr-BE" sz="24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Approfondir la connaissance du territoire et des acteurs locaux </a:t>
            </a:r>
            <a:r>
              <a:rPr lang="fr-BE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(services communaux, office social…)</a:t>
            </a:r>
          </a:p>
          <a:p>
            <a:pPr marL="285750" indent="-285750" algn="just">
              <a:buFont typeface="Arial"/>
              <a:buChar char="•"/>
            </a:pPr>
            <a:endParaRPr lang="fr-BE" sz="2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fr-BE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Réaliser les </a:t>
            </a:r>
            <a:r>
              <a:rPr lang="fr-BE" sz="24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indicateurs statistiques</a:t>
            </a:r>
            <a:r>
              <a:rPr lang="fr-BE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les cartographier, produire les analyses et les interpréter</a:t>
            </a:r>
          </a:p>
          <a:p>
            <a:pPr marL="285750" indent="-285750" algn="just">
              <a:buFont typeface="Arial,Sans-Serif"/>
              <a:buChar char="•"/>
            </a:pPr>
            <a:endParaRPr lang="fr-BE" sz="2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fr-BE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Mettre en évidence quelques </a:t>
            </a:r>
            <a:r>
              <a:rPr lang="fr-BE" sz="24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grands questionnements ou enjeux</a:t>
            </a:r>
            <a:r>
              <a:rPr lang="fr-BE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pour alimenter le lancement de la démarche « Plan de cohésion sociale »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0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 txBox="1">
            <a:spLocks/>
          </p:cNvSpPr>
          <p:nvPr/>
        </p:nvSpPr>
        <p:spPr>
          <a:xfrm>
            <a:off x="601395" y="365760"/>
            <a:ext cx="8991599" cy="436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</a:rPr>
              <a:t>Une approche </a:t>
            </a:r>
            <a:r>
              <a:rPr lang="fr-BE" b="1" spc="-1" dirty="0" err="1">
                <a:solidFill>
                  <a:schemeClr val="accent1"/>
                </a:solidFill>
              </a:rPr>
              <a:t>multi-thématique</a:t>
            </a:r>
            <a:r>
              <a:rPr lang="fr-BE" b="1" spc="-1" dirty="0">
                <a:solidFill>
                  <a:schemeClr val="accent1"/>
                </a:solidFill>
              </a:rPr>
              <a:t> territorialisée intégrant diverses échelles spatiales</a:t>
            </a:r>
            <a:endParaRPr lang="fr-FR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CAC187-3F77-E95B-009D-E0C44194E7FF}"/>
              </a:ext>
            </a:extLst>
          </p:cNvPr>
          <p:cNvSpPr txBox="1"/>
          <p:nvPr/>
        </p:nvSpPr>
        <p:spPr>
          <a:xfrm>
            <a:off x="959526" y="1468278"/>
            <a:ext cx="6554390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fr-BE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 large spectre thématique</a:t>
            </a:r>
            <a:endParaRPr lang="fr-FR" sz="2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fr-BE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Une grande diversité de sources d’information </a:t>
            </a:r>
            <a:br>
              <a:rPr lang="fr-BE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fr-BE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quantitatives et qualitatives</a:t>
            </a:r>
            <a:endParaRPr lang="fr-FR" sz="2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fr-BE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Importance de la dimension territoriale dans les analyses (découpage en 13 quartiers)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map of a city&#10;&#10;AI-generated content may be incorrect.">
            <a:extLst>
              <a:ext uri="{FF2B5EF4-FFF2-40B4-BE49-F238E27FC236}">
                <a16:creationId xmlns:a16="http://schemas.microsoft.com/office/drawing/2014/main" id="{213F4391-05DD-D97B-4FA0-4CC32BFFAF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t="2963" r="4187" b="2518"/>
          <a:stretch/>
        </p:blipFill>
        <p:spPr>
          <a:xfrm>
            <a:off x="7955280" y="1339866"/>
            <a:ext cx="3718560" cy="54165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E0678C-D47D-F4E2-823D-4AD87AA41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22" y="3716481"/>
            <a:ext cx="6900455" cy="309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1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chier:Logo Commune Dudelange.png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" y="213672"/>
            <a:ext cx="892704" cy="9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5488" y="4536118"/>
            <a:ext cx="8957304" cy="5608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fr-FR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III. </a:t>
            </a:r>
            <a:r>
              <a:rPr lang="fr-BE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endParaRPr lang="fr-BE" sz="2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Espace réservé du texte 9">
            <a:extLst>
              <a:ext uri="{FF2B5EF4-FFF2-40B4-BE49-F238E27FC236}">
                <a16:creationId xmlns:a16="http://schemas.microsoft.com/office/drawing/2014/main" id="{D105EDF0-6A9A-FD93-CF5A-CA1FA776D231}"/>
              </a:ext>
            </a:extLst>
          </p:cNvPr>
          <p:cNvSpPr txBox="1">
            <a:spLocks/>
          </p:cNvSpPr>
          <p:nvPr/>
        </p:nvSpPr>
        <p:spPr>
          <a:xfrm>
            <a:off x="1055688" y="844544"/>
            <a:ext cx="7561262" cy="42386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  <a:defRPr sz="2800" b="1" spc="-1">
                <a:solidFill>
                  <a:schemeClr val="accent1"/>
                </a:solidFill>
                <a:latin typeface="Gill Sans Nov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Plan de la présentation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956032" y="3118910"/>
            <a:ext cx="9712803" cy="7573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37591" y="2181228"/>
            <a:ext cx="8937104" cy="5608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I. </a:t>
            </a:r>
            <a:r>
              <a:rPr lang="fr-BE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Présentation de l’Observatoire de Dudelange</a:t>
            </a:r>
            <a:endParaRPr lang="fr-FR" sz="2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5688" y="3298780"/>
            <a:ext cx="9632603" cy="5504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II. 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B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onstats</a:t>
            </a:r>
            <a:r>
              <a:rPr lang="fr-B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transversaux et illustrations thématiques</a:t>
            </a:r>
          </a:p>
        </p:txBody>
      </p:sp>
    </p:spTree>
    <p:extLst>
      <p:ext uri="{BB962C8B-B14F-4D97-AF65-F5344CB8AC3E}">
        <p14:creationId xmlns:p14="http://schemas.microsoft.com/office/powerpoint/2010/main" val="179277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5"/>
          <p:cNvSpPr/>
          <p:nvPr/>
        </p:nvSpPr>
        <p:spPr>
          <a:xfrm>
            <a:off x="331315" y="2091893"/>
            <a:ext cx="4353941" cy="32092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343080" indent="-343080">
              <a:buClr>
                <a:srgbClr val="000000"/>
              </a:buClr>
              <a:buFont typeface="Arial"/>
              <a:buChar char="•"/>
            </a:pPr>
            <a:endParaRPr lang="fr-FR" sz="2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Fichier:Logo Commune Dudelange.png —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" y="213672"/>
            <a:ext cx="892704" cy="9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0255" y="1542858"/>
            <a:ext cx="311432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lvl="1" indent="-34308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fr-FR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Rayonnement et centralité</a:t>
            </a:r>
            <a:r>
              <a:rPr lang="fr-FR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(CDA)</a:t>
            </a:r>
          </a:p>
          <a:p>
            <a:pPr marL="343080" lvl="1" indent="-34308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fr-FR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Positionnement de </a:t>
            </a:r>
            <a:r>
              <a:rPr lang="fr-FR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frange</a:t>
            </a:r>
            <a:r>
              <a:rPr lang="fr-FR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de </a:t>
            </a:r>
            <a:r>
              <a:rPr lang="fr-FR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carrefour</a:t>
            </a:r>
          </a:p>
          <a:p>
            <a:pPr marL="343080" lvl="1" indent="-34308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fr-FR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Commune sous « </a:t>
            </a:r>
            <a:r>
              <a:rPr lang="fr-FR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influences</a:t>
            </a:r>
            <a:r>
              <a:rPr lang="fr-FR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»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" t="6383" r="4547" b="6241"/>
          <a:stretch/>
        </p:blipFill>
        <p:spPr>
          <a:xfrm>
            <a:off x="3832698" y="1369687"/>
            <a:ext cx="7966954" cy="53930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15209" y="213672"/>
            <a:ext cx="1984443" cy="627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ceHolder 1"/>
          <p:cNvSpPr txBox="1">
            <a:spLocks/>
          </p:cNvSpPr>
          <p:nvPr/>
        </p:nvSpPr>
        <p:spPr>
          <a:xfrm>
            <a:off x="1153479" y="289440"/>
            <a:ext cx="10313307" cy="4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</a:rPr>
              <a:t>Constat </a:t>
            </a:r>
            <a:r>
              <a:rPr lang="fr-BE" sz="3200" b="1" spc="-1" dirty="0">
                <a:solidFill>
                  <a:schemeClr val="accent1"/>
                </a:solidFill>
              </a:rPr>
              <a:t>1</a:t>
            </a:r>
            <a:r>
              <a:rPr lang="fr-BE" b="1" spc="-1" dirty="0">
                <a:solidFill>
                  <a:schemeClr val="accent1"/>
                </a:solidFill>
              </a:rPr>
              <a:t> : </a:t>
            </a:r>
          </a:p>
          <a:p>
            <a:pPr indent="0"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</a:rPr>
              <a:t>Un positionnement territorial multiforme et influent </a:t>
            </a:r>
            <a:endParaRPr lang="fr-FR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630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3473" r="5002" b="3473"/>
          <a:stretch/>
        </p:blipFill>
        <p:spPr>
          <a:xfrm>
            <a:off x="8417930" y="1317948"/>
            <a:ext cx="3642104" cy="5304804"/>
          </a:xfrm>
          <a:prstGeom prst="rect">
            <a:avLst/>
          </a:prstGeom>
        </p:spPr>
      </p:pic>
      <p:pic>
        <p:nvPicPr>
          <p:cNvPr id="6" name="Picture 2" descr="Fichier:Logo Commune Dudelange.png — Wikipé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" y="213672"/>
            <a:ext cx="892704" cy="9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1857" y="2622453"/>
            <a:ext cx="38989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3080" lvl="1" indent="-343080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fr-BE" sz="2200" u="sng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L’emploi à Dudelange</a:t>
            </a:r>
            <a:r>
              <a:rPr lang="fr-BE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r>
              <a:rPr lang="fr-BE" sz="2200" u="sng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r-BE" sz="2200" u="sng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BE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2ème pôle d’emploi de la   </a:t>
            </a:r>
            <a:br>
              <a:rPr lang="fr-BE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BE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Région Sud : 10 328 emplois (dont 5 652 occupés par des personnes résidant à l’étranger)</a:t>
            </a:r>
          </a:p>
          <a:p>
            <a:pPr marL="343080" lvl="1" indent="-343080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fr-BE" sz="2200" u="sng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L’emploi des </a:t>
            </a:r>
            <a:r>
              <a:rPr lang="fr-BE" sz="2200" u="sng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Dudelangeois</a:t>
            </a:r>
            <a:r>
              <a:rPr lang="fr-BE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br>
              <a:rPr lang="fr-BE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BE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9 051 actifs occupés 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3122" r="4432" b="3404"/>
          <a:stretch/>
        </p:blipFill>
        <p:spPr>
          <a:xfrm>
            <a:off x="4510264" y="1317949"/>
            <a:ext cx="3670698" cy="53048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15209" y="213672"/>
            <a:ext cx="1984443" cy="627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1D9281-F5D6-1EFC-B198-24229BEB45C6}"/>
              </a:ext>
            </a:extLst>
          </p:cNvPr>
          <p:cNvSpPr txBox="1"/>
          <p:nvPr/>
        </p:nvSpPr>
        <p:spPr>
          <a:xfrm>
            <a:off x="654939" y="5746788"/>
            <a:ext cx="3306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/>
              <a:t>Source : Administration des contributions directes, STATEC, </a:t>
            </a:r>
            <a:r>
              <a:rPr lang="fr-BE" sz="1400" i="1" dirty="0" err="1"/>
              <a:t>DATer</a:t>
            </a:r>
            <a:r>
              <a:rPr lang="fr-BE" sz="1400" i="1" dirty="0"/>
              <a:t> (année 2023)</a:t>
            </a:r>
            <a:endParaRPr lang="en-US" sz="1400" i="1" dirty="0"/>
          </a:p>
        </p:txBody>
      </p:sp>
      <p:sp>
        <p:nvSpPr>
          <p:cNvPr id="9" name="PlaceHolder 1">
            <a:extLst>
              <a:ext uri="{FF2B5EF4-FFF2-40B4-BE49-F238E27FC236}">
                <a16:creationId xmlns:a16="http://schemas.microsoft.com/office/drawing/2014/main" id="{159C0528-5591-7D31-2DA7-C889070383FE}"/>
              </a:ext>
            </a:extLst>
          </p:cNvPr>
          <p:cNvSpPr txBox="1">
            <a:spLocks/>
          </p:cNvSpPr>
          <p:nvPr/>
        </p:nvSpPr>
        <p:spPr>
          <a:xfrm>
            <a:off x="1153479" y="289440"/>
            <a:ext cx="10313307" cy="4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</a:rPr>
              <a:t>Constat </a:t>
            </a:r>
            <a:r>
              <a:rPr lang="fr-BE" sz="3200" b="1" spc="-1" dirty="0">
                <a:solidFill>
                  <a:schemeClr val="accent1"/>
                </a:solidFill>
              </a:rPr>
              <a:t>1</a:t>
            </a:r>
            <a:r>
              <a:rPr lang="fr-BE" b="1" spc="-1" dirty="0">
                <a:solidFill>
                  <a:schemeClr val="accent1"/>
                </a:solidFill>
              </a:rPr>
              <a:t> : </a:t>
            </a:r>
          </a:p>
          <a:p>
            <a:pPr indent="0"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BE" b="1" spc="-1" dirty="0">
                <a:solidFill>
                  <a:schemeClr val="accent1"/>
                </a:solidFill>
              </a:rPr>
              <a:t>Un positionnement territorial multiforme et influent </a:t>
            </a:r>
            <a:endParaRPr lang="fr-FR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9EAC25-4992-39D4-E982-BC86893B95B1}"/>
              </a:ext>
            </a:extLst>
          </p:cNvPr>
          <p:cNvSpPr txBox="1"/>
          <p:nvPr/>
        </p:nvSpPr>
        <p:spPr>
          <a:xfrm>
            <a:off x="654939" y="1909307"/>
            <a:ext cx="2593458" cy="43088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fr-BE" sz="2200" b="1" i="1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sur l’emploi </a:t>
            </a:r>
            <a:endParaRPr lang="en-US" sz="2200" b="1" i="1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20600"/>
      </p:ext>
    </p:extLst>
  </p:cSld>
  <p:clrMapOvr>
    <a:masterClrMapping/>
  </p:clrMapOvr>
</p:sld>
</file>

<file path=ppt/theme/theme1.xml><?xml version="1.0" encoding="utf-8"?>
<a:theme xmlns:a="http://schemas.openxmlformats.org/drawingml/2006/main" name="Liser - no footer">
  <a:themeElements>
    <a:clrScheme name="Liser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0066"/>
      </a:accent1>
      <a:accent2>
        <a:srgbClr val="E30613"/>
      </a:accent2>
      <a:accent3>
        <a:srgbClr val="0099FF"/>
      </a:accent3>
      <a:accent4>
        <a:srgbClr val="990000"/>
      </a:accent4>
      <a:accent5>
        <a:srgbClr val="006699"/>
      </a:accent5>
      <a:accent6>
        <a:srgbClr val="FFFF00"/>
      </a:accent6>
      <a:hlink>
        <a:srgbClr val="006699"/>
      </a:hlink>
      <a:folHlink>
        <a:srgbClr val="990000"/>
      </a:folHlink>
    </a:clrScheme>
    <a:fontScheme name="Lise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ser - no footer">
  <a:themeElements>
    <a:clrScheme name="Liser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0066"/>
      </a:accent1>
      <a:accent2>
        <a:srgbClr val="E30613"/>
      </a:accent2>
      <a:accent3>
        <a:srgbClr val="0099FF"/>
      </a:accent3>
      <a:accent4>
        <a:srgbClr val="990000"/>
      </a:accent4>
      <a:accent5>
        <a:srgbClr val="006699"/>
      </a:accent5>
      <a:accent6>
        <a:srgbClr val="FFFF00"/>
      </a:accent6>
      <a:hlink>
        <a:srgbClr val="006699"/>
      </a:hlink>
      <a:folHlink>
        <a:srgbClr val="990000"/>
      </a:folHlink>
    </a:clrScheme>
    <a:fontScheme name="Lise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iser - no footer">
  <a:themeElements>
    <a:clrScheme name="Liser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0066"/>
      </a:accent1>
      <a:accent2>
        <a:srgbClr val="E30613"/>
      </a:accent2>
      <a:accent3>
        <a:srgbClr val="0099FF"/>
      </a:accent3>
      <a:accent4>
        <a:srgbClr val="990000"/>
      </a:accent4>
      <a:accent5>
        <a:srgbClr val="006699"/>
      </a:accent5>
      <a:accent6>
        <a:srgbClr val="FFFF00"/>
      </a:accent6>
      <a:hlink>
        <a:srgbClr val="006699"/>
      </a:hlink>
      <a:folHlink>
        <a:srgbClr val="990000"/>
      </a:folHlink>
    </a:clrScheme>
    <a:fontScheme name="Lise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iser - no footer">
  <a:themeElements>
    <a:clrScheme name="Liser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0066"/>
      </a:accent1>
      <a:accent2>
        <a:srgbClr val="E30613"/>
      </a:accent2>
      <a:accent3>
        <a:srgbClr val="0099FF"/>
      </a:accent3>
      <a:accent4>
        <a:srgbClr val="990000"/>
      </a:accent4>
      <a:accent5>
        <a:srgbClr val="006699"/>
      </a:accent5>
      <a:accent6>
        <a:srgbClr val="FFFF00"/>
      </a:accent6>
      <a:hlink>
        <a:srgbClr val="006699"/>
      </a:hlink>
      <a:folHlink>
        <a:srgbClr val="990000"/>
      </a:folHlink>
    </a:clrScheme>
    <a:fontScheme name="Lise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iser - no footer">
  <a:themeElements>
    <a:clrScheme name="Liser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0066"/>
      </a:accent1>
      <a:accent2>
        <a:srgbClr val="E30613"/>
      </a:accent2>
      <a:accent3>
        <a:srgbClr val="0099FF"/>
      </a:accent3>
      <a:accent4>
        <a:srgbClr val="990000"/>
      </a:accent4>
      <a:accent5>
        <a:srgbClr val="006699"/>
      </a:accent5>
      <a:accent6>
        <a:srgbClr val="FFFF00"/>
      </a:accent6>
      <a:hlink>
        <a:srgbClr val="006699"/>
      </a:hlink>
      <a:folHlink>
        <a:srgbClr val="990000"/>
      </a:folHlink>
    </a:clrScheme>
    <a:fontScheme name="Lise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iser - no footer">
  <a:themeElements>
    <a:clrScheme name="Liser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0066"/>
      </a:accent1>
      <a:accent2>
        <a:srgbClr val="E30613"/>
      </a:accent2>
      <a:accent3>
        <a:srgbClr val="0099FF"/>
      </a:accent3>
      <a:accent4>
        <a:srgbClr val="990000"/>
      </a:accent4>
      <a:accent5>
        <a:srgbClr val="006699"/>
      </a:accent5>
      <a:accent6>
        <a:srgbClr val="FFFF00"/>
      </a:accent6>
      <a:hlink>
        <a:srgbClr val="006699"/>
      </a:hlink>
      <a:folHlink>
        <a:srgbClr val="990000"/>
      </a:folHlink>
    </a:clrScheme>
    <a:fontScheme name="Lise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iser - no footer">
  <a:themeElements>
    <a:clrScheme name="Liser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0066"/>
      </a:accent1>
      <a:accent2>
        <a:srgbClr val="E30613"/>
      </a:accent2>
      <a:accent3>
        <a:srgbClr val="0099FF"/>
      </a:accent3>
      <a:accent4>
        <a:srgbClr val="990000"/>
      </a:accent4>
      <a:accent5>
        <a:srgbClr val="006699"/>
      </a:accent5>
      <a:accent6>
        <a:srgbClr val="FFFF00"/>
      </a:accent6>
      <a:hlink>
        <a:srgbClr val="006699"/>
      </a:hlink>
      <a:folHlink>
        <a:srgbClr val="990000"/>
      </a:folHlink>
    </a:clrScheme>
    <a:fontScheme name="Lise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iser - no footer">
  <a:themeElements>
    <a:clrScheme name="Liser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0066"/>
      </a:accent1>
      <a:accent2>
        <a:srgbClr val="E30613"/>
      </a:accent2>
      <a:accent3>
        <a:srgbClr val="0099FF"/>
      </a:accent3>
      <a:accent4>
        <a:srgbClr val="990000"/>
      </a:accent4>
      <a:accent5>
        <a:srgbClr val="006699"/>
      </a:accent5>
      <a:accent6>
        <a:srgbClr val="FFFF00"/>
      </a:accent6>
      <a:hlink>
        <a:srgbClr val="006699"/>
      </a:hlink>
      <a:folHlink>
        <a:srgbClr val="990000"/>
      </a:folHlink>
    </a:clrScheme>
    <a:fontScheme name="Lise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nalisé 1">
    <a:dk1>
      <a:srgbClr val="242424"/>
    </a:dk1>
    <a:lt1>
      <a:sysClr val="window" lastClr="FFFFFF"/>
    </a:lt1>
    <a:dk2>
      <a:srgbClr val="000066"/>
    </a:dk2>
    <a:lt2>
      <a:srgbClr val="E8E8E8"/>
    </a:lt2>
    <a:accent1>
      <a:srgbClr val="0099FF"/>
    </a:accent1>
    <a:accent2>
      <a:srgbClr val="E30613"/>
    </a:accent2>
    <a:accent3>
      <a:srgbClr val="000066"/>
    </a:accent3>
    <a:accent4>
      <a:srgbClr val="990000"/>
    </a:accent4>
    <a:accent5>
      <a:srgbClr val="D0CCD0"/>
    </a:accent5>
    <a:accent6>
      <a:srgbClr val="006699"/>
    </a:accent6>
    <a:hlink>
      <a:srgbClr val="0099FF"/>
    </a:hlink>
    <a:folHlink>
      <a:srgbClr val="006699"/>
    </a:folHlink>
  </a:clrScheme>
  <a:fontScheme name="Liser - 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LISER_template</Template>
  <TotalTime>570</TotalTime>
  <Words>2412</Words>
  <Application>Microsoft Office PowerPoint</Application>
  <PresentationFormat>Widescreen</PresentationFormat>
  <Paragraphs>609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28</vt:i4>
      </vt:variant>
    </vt:vector>
  </HeadingPairs>
  <TitlesOfParts>
    <vt:vector size="47" baseType="lpstr">
      <vt:lpstr>Aptos</vt:lpstr>
      <vt:lpstr>Arial</vt:lpstr>
      <vt:lpstr>Arial,Sans-Serif</vt:lpstr>
      <vt:lpstr>Calibri</vt:lpstr>
      <vt:lpstr>Courier New</vt:lpstr>
      <vt:lpstr>Gill Sans Nova</vt:lpstr>
      <vt:lpstr>Segoe UI</vt:lpstr>
      <vt:lpstr>Symbol</vt:lpstr>
      <vt:lpstr>Times New Roman</vt:lpstr>
      <vt:lpstr>Wingdings</vt:lpstr>
      <vt:lpstr>Liser - no footer</vt:lpstr>
      <vt:lpstr>Liser - no footer</vt:lpstr>
      <vt:lpstr>Liser - no footer</vt:lpstr>
      <vt:lpstr>Liser - no footer</vt:lpstr>
      <vt:lpstr>Liser - no footer</vt:lpstr>
      <vt:lpstr>Liser - no footer</vt:lpstr>
      <vt:lpstr>Liser - no footer</vt:lpstr>
      <vt:lpstr>Liser - no footer</vt:lpstr>
      <vt:lpstr>Thème Office</vt:lpstr>
      <vt:lpstr>Observatoire de Dudelange  Présentation du rapport n°1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&lt;titre&gt;</dc:title>
  <dc:subject/>
  <dc:creator>Valérie Feltgen</dc:creator>
  <dc:description/>
  <cp:lastModifiedBy>Frédéric Durand</cp:lastModifiedBy>
  <cp:revision>568</cp:revision>
  <cp:lastPrinted>2026-04-28T05:55:00Z</cp:lastPrinted>
  <dcterms:created xsi:type="dcterms:W3CDTF">2025-01-28T11:18:25Z</dcterms:created>
  <dcterms:modified xsi:type="dcterms:W3CDTF">2026-05-04T13:50:28Z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0x0101004E5E4EB68C7076479758B597300C0015</vt:lpwstr>
  </property>
  <property fmtid="{D5CDD505-2E9C-101B-9397-08002B2CF9AE}" pid="3" name="MediaServiceImageTags">
    <vt:lpwstr/>
  </property>
  <property fmtid="{D5CDD505-2E9C-101B-9397-08002B2CF9AE}" pid="4" name="Notes">
    <vt:i4>29</vt:i4>
  </property>
  <property fmtid="{D5CDD505-2E9C-101B-9397-08002B2CF9AE}" pid="5" name="PresentationFormat">
    <vt:lpwstr>Widescreen</vt:lpwstr>
  </property>
  <property fmtid="{D5CDD505-2E9C-101B-9397-08002B2CF9AE}" pid="6" name="Slides">
    <vt:i4>47</vt:i4>
  </property>
</Properties>
</file>